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59" r:id="rId13"/>
    <p:sldId id="26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8" r:id="rId24"/>
    <p:sldId id="279" r:id="rId25"/>
    <p:sldId id="277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CE409-56F9-74CF-5935-F3F0783FD5B2}" v="216" dt="2022-01-11T06:50:59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ranczi Zsolt" userId="S::makranczi.zsolt@levaygimnazium.hu::c39e7f42-4243-47cf-b470-93902815b488" providerId="AD" clId="Web-{CC9CE409-56F9-74CF-5935-F3F0783FD5B2}"/>
    <pc:docChg chg="addSld modSld">
      <pc:chgData name="Makranczi Zsolt" userId="S::makranczi.zsolt@levaygimnazium.hu::c39e7f42-4243-47cf-b470-93902815b488" providerId="AD" clId="Web-{CC9CE409-56F9-74CF-5935-F3F0783FD5B2}" dt="2022-01-11T06:50:59.678" v="216" actId="20577"/>
      <pc:docMkLst>
        <pc:docMk/>
      </pc:docMkLst>
      <pc:sldChg chg="modSp">
        <pc:chgData name="Makranczi Zsolt" userId="S::makranczi.zsolt@levaygimnazium.hu::c39e7f42-4243-47cf-b470-93902815b488" providerId="AD" clId="Web-{CC9CE409-56F9-74CF-5935-F3F0783FD5B2}" dt="2022-01-11T06:30:28.622" v="49" actId="20577"/>
        <pc:sldMkLst>
          <pc:docMk/>
          <pc:sldMk cId="436004721" sldId="263"/>
        </pc:sldMkLst>
        <pc:spChg chg="mod">
          <ac:chgData name="Makranczi Zsolt" userId="S::makranczi.zsolt@levaygimnazium.hu::c39e7f42-4243-47cf-b470-93902815b488" providerId="AD" clId="Web-{CC9CE409-56F9-74CF-5935-F3F0783FD5B2}" dt="2022-01-11T06:30:28.622" v="49" actId="20577"/>
          <ac:spMkLst>
            <pc:docMk/>
            <pc:sldMk cId="436004721" sldId="263"/>
            <ac:spMk id="3" creationId="{00000000-0000-0000-0000-000000000000}"/>
          </ac:spMkLst>
        </pc:spChg>
      </pc:sldChg>
      <pc:sldChg chg="modSp">
        <pc:chgData name="Makranczi Zsolt" userId="S::makranczi.zsolt@levaygimnazium.hu::c39e7f42-4243-47cf-b470-93902815b488" providerId="AD" clId="Web-{CC9CE409-56F9-74CF-5935-F3F0783FD5B2}" dt="2022-01-11T06:50:59.678" v="216" actId="20577"/>
        <pc:sldMkLst>
          <pc:docMk/>
          <pc:sldMk cId="1080918490" sldId="274"/>
        </pc:sldMkLst>
        <pc:spChg chg="mod">
          <ac:chgData name="Makranczi Zsolt" userId="S::makranczi.zsolt@levaygimnazium.hu::c39e7f42-4243-47cf-b470-93902815b488" providerId="AD" clId="Web-{CC9CE409-56F9-74CF-5935-F3F0783FD5B2}" dt="2022-01-11T06:50:59.678" v="216" actId="20577"/>
          <ac:spMkLst>
            <pc:docMk/>
            <pc:sldMk cId="1080918490" sldId="274"/>
            <ac:spMk id="3" creationId="{00000000-0000-0000-0000-000000000000}"/>
          </ac:spMkLst>
        </pc:spChg>
      </pc:sldChg>
      <pc:sldChg chg="modSp">
        <pc:chgData name="Makranczi Zsolt" userId="S::makranczi.zsolt@levaygimnazium.hu::c39e7f42-4243-47cf-b470-93902815b488" providerId="AD" clId="Web-{CC9CE409-56F9-74CF-5935-F3F0783FD5B2}" dt="2022-01-11T06:50:47.865" v="214" actId="20577"/>
        <pc:sldMkLst>
          <pc:docMk/>
          <pc:sldMk cId="848311802" sldId="276"/>
        </pc:sldMkLst>
        <pc:spChg chg="mod">
          <ac:chgData name="Makranczi Zsolt" userId="S::makranczi.zsolt@levaygimnazium.hu::c39e7f42-4243-47cf-b470-93902815b488" providerId="AD" clId="Web-{CC9CE409-56F9-74CF-5935-F3F0783FD5B2}" dt="2022-01-11T06:50:47.865" v="214" actId="20577"/>
          <ac:spMkLst>
            <pc:docMk/>
            <pc:sldMk cId="848311802" sldId="276"/>
            <ac:spMk id="3" creationId="{00000000-0000-0000-0000-000000000000}"/>
          </ac:spMkLst>
        </pc:spChg>
      </pc:sldChg>
      <pc:sldChg chg="modSp new">
        <pc:chgData name="Makranczi Zsolt" userId="S::makranczi.zsolt@levaygimnazium.hu::c39e7f42-4243-47cf-b470-93902815b488" providerId="AD" clId="Web-{CC9CE409-56F9-74CF-5935-F3F0783FD5B2}" dt="2022-01-11T06:34:24.099" v="71" actId="20577"/>
        <pc:sldMkLst>
          <pc:docMk/>
          <pc:sldMk cId="3601467437" sldId="277"/>
        </pc:sldMkLst>
        <pc:spChg chg="mod">
          <ac:chgData name="Makranczi Zsolt" userId="S::makranczi.zsolt@levaygimnazium.hu::c39e7f42-4243-47cf-b470-93902815b488" providerId="AD" clId="Web-{CC9CE409-56F9-74CF-5935-F3F0783FD5B2}" dt="2022-01-11T06:34:24.099" v="71" actId="20577"/>
          <ac:spMkLst>
            <pc:docMk/>
            <pc:sldMk cId="3601467437" sldId="277"/>
            <ac:spMk id="3" creationId="{E17DE7B9-A4A3-40DC-A16E-12FF5A5720D4}"/>
          </ac:spMkLst>
        </pc:spChg>
      </pc:sldChg>
      <pc:sldChg chg="modSp new">
        <pc:chgData name="Makranczi Zsolt" userId="S::makranczi.zsolt@levaygimnazium.hu::c39e7f42-4243-47cf-b470-93902815b488" providerId="AD" clId="Web-{CC9CE409-56F9-74CF-5935-F3F0783FD5B2}" dt="2022-01-11T06:46:28.358" v="191" actId="20577"/>
        <pc:sldMkLst>
          <pc:docMk/>
          <pc:sldMk cId="1153176478" sldId="278"/>
        </pc:sldMkLst>
        <pc:spChg chg="mod">
          <ac:chgData name="Makranczi Zsolt" userId="S::makranczi.zsolt@levaygimnazium.hu::c39e7f42-4243-47cf-b470-93902815b488" providerId="AD" clId="Web-{CC9CE409-56F9-74CF-5935-F3F0783FD5B2}" dt="2022-01-11T06:42:06.366" v="94" actId="20577"/>
          <ac:spMkLst>
            <pc:docMk/>
            <pc:sldMk cId="1153176478" sldId="278"/>
            <ac:spMk id="2" creationId="{290ADC78-2F89-4166-9F49-3B1B9358D67E}"/>
          </ac:spMkLst>
        </pc:spChg>
        <pc:spChg chg="mod">
          <ac:chgData name="Makranczi Zsolt" userId="S::makranczi.zsolt@levaygimnazium.hu::c39e7f42-4243-47cf-b470-93902815b488" providerId="AD" clId="Web-{CC9CE409-56F9-74CF-5935-F3F0783FD5B2}" dt="2022-01-11T06:46:28.358" v="191" actId="20577"/>
          <ac:spMkLst>
            <pc:docMk/>
            <pc:sldMk cId="1153176478" sldId="278"/>
            <ac:spMk id="3" creationId="{450B356E-415C-488F-8732-4191607863F7}"/>
          </ac:spMkLst>
        </pc:spChg>
      </pc:sldChg>
      <pc:sldChg chg="modSp new">
        <pc:chgData name="Makranczi Zsolt" userId="S::makranczi.zsolt@levaygimnazium.hu::c39e7f42-4243-47cf-b470-93902815b488" providerId="AD" clId="Web-{CC9CE409-56F9-74CF-5935-F3F0783FD5B2}" dt="2022-01-11T06:47:32.532" v="193" actId="14100"/>
        <pc:sldMkLst>
          <pc:docMk/>
          <pc:sldMk cId="166612483" sldId="279"/>
        </pc:sldMkLst>
        <pc:spChg chg="mod">
          <ac:chgData name="Makranczi Zsolt" userId="S::makranczi.zsolt@levaygimnazium.hu::c39e7f42-4243-47cf-b470-93902815b488" providerId="AD" clId="Web-{CC9CE409-56F9-74CF-5935-F3F0783FD5B2}" dt="2022-01-11T06:42:13.663" v="98" actId="20577"/>
          <ac:spMkLst>
            <pc:docMk/>
            <pc:sldMk cId="166612483" sldId="279"/>
            <ac:spMk id="2" creationId="{7EB07B95-6C35-41FD-AA8D-A31A566BE44A}"/>
          </ac:spMkLst>
        </pc:spChg>
        <pc:spChg chg="mod">
          <ac:chgData name="Makranczi Zsolt" userId="S::makranczi.zsolt@levaygimnazium.hu::c39e7f42-4243-47cf-b470-93902815b488" providerId="AD" clId="Web-{CC9CE409-56F9-74CF-5935-F3F0783FD5B2}" dt="2022-01-11T06:47:32.532" v="193" actId="14100"/>
          <ac:spMkLst>
            <pc:docMk/>
            <pc:sldMk cId="166612483" sldId="279"/>
            <ac:spMk id="3" creationId="{0937C1AE-E141-42A0-931E-887B7D8CBA0A}"/>
          </ac:spMkLst>
        </pc:spChg>
      </pc:sldChg>
    </pc:docChg>
  </pc:docChgLst>
  <pc:docChgLst>
    <pc:chgData name="Zsolt Makranczi" userId="c39e7f42-4243-47cf-b470-93902815b488" providerId="ADAL" clId="{0CFF10C1-D438-4C08-980A-0CBF2845EF3D}"/>
    <pc:docChg chg="modSld">
      <pc:chgData name="Zsolt Makranczi" userId="c39e7f42-4243-47cf-b470-93902815b488" providerId="ADAL" clId="{0CFF10C1-D438-4C08-980A-0CBF2845EF3D}" dt="2021-12-30T20:43:01.865" v="1"/>
      <pc:docMkLst>
        <pc:docMk/>
      </pc:docMkLst>
      <pc:sldChg chg="modSp">
        <pc:chgData name="Zsolt Makranczi" userId="c39e7f42-4243-47cf-b470-93902815b488" providerId="ADAL" clId="{0CFF10C1-D438-4C08-980A-0CBF2845EF3D}" dt="2021-12-30T20:39:35.468" v="0" actId="6549"/>
        <pc:sldMkLst>
          <pc:docMk/>
          <pc:sldMk cId="1080918490" sldId="274"/>
        </pc:sldMkLst>
        <pc:spChg chg="mod">
          <ac:chgData name="Zsolt Makranczi" userId="c39e7f42-4243-47cf-b470-93902815b488" providerId="ADAL" clId="{0CFF10C1-D438-4C08-980A-0CBF2845EF3D}" dt="2021-12-30T20:39:35.468" v="0" actId="6549"/>
          <ac:spMkLst>
            <pc:docMk/>
            <pc:sldMk cId="1080918490" sldId="274"/>
            <ac:spMk id="3" creationId="{00000000-0000-0000-0000-000000000000}"/>
          </ac:spMkLst>
        </pc:spChg>
      </pc:sldChg>
      <pc:sldChg chg="modSp">
        <pc:chgData name="Zsolt Makranczi" userId="c39e7f42-4243-47cf-b470-93902815b488" providerId="ADAL" clId="{0CFF10C1-D438-4C08-980A-0CBF2845EF3D}" dt="2021-12-30T20:43:01.865" v="1"/>
        <pc:sldMkLst>
          <pc:docMk/>
          <pc:sldMk cId="848311802" sldId="276"/>
        </pc:sldMkLst>
        <pc:spChg chg="mod">
          <ac:chgData name="Zsolt Makranczi" userId="c39e7f42-4243-47cf-b470-93902815b488" providerId="ADAL" clId="{0CFF10C1-D438-4C08-980A-0CBF2845EF3D}" dt="2021-12-30T20:43:01.865" v="1"/>
          <ac:spMkLst>
            <pc:docMk/>
            <pc:sldMk cId="848311802" sldId="27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72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6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00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16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655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664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75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78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86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7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69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09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96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5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44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8D0D-5735-41EF-9675-7B05A4FC5744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6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lvi.hu/felveteli/jelentkezes/felveteli_tajekoztato/FFT_2018A/6_egyes_kepzesekrol/62_tanito" TargetMode="External"/><Relationship Id="rId2" Type="http://schemas.openxmlformats.org/officeDocument/2006/relationships/hyperlink" Target="https://www.felvi.hu/pub_bin/dload/FFT_21A/tablazatok/FFT_2021A_7sz_tablazat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ualisdiploma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lvi.hu/pub_bin/dload/FFT_22A/tablazatok/FFT_2022A_6sz_tablaza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felveteli/jelentkezes/felveteli_tajekoztato/FFT_2016A/11_tablazato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Felvételi jelentkezés</a:t>
            </a:r>
          </a:p>
        </p:txBody>
      </p:sp>
    </p:spTree>
    <p:extLst>
      <p:ext uri="{BB962C8B-B14F-4D97-AF65-F5344CB8AC3E}">
        <p14:creationId xmlns:p14="http://schemas.microsoft.com/office/powerpoint/2010/main" val="301837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9400" y="1104900"/>
            <a:ext cx="9537700" cy="498598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pPr algn="just"/>
            <a:r>
              <a:rPr lang="hu-HU" sz="2800" dirty="0"/>
              <a:t>Figyeljenek a sorrendre, mert </a:t>
            </a:r>
            <a:r>
              <a:rPr lang="hu-HU" sz="2800" b="1" dirty="0"/>
              <a:t>csak egy helyre vehető fel a jelentkező</a:t>
            </a:r>
            <a:r>
              <a:rPr lang="hu-HU" sz="2800" dirty="0"/>
              <a:t>, mégpedig a jelentkezéseinek sorrendjében szereplő első olyan helyre, ahol a felvételi </a:t>
            </a:r>
            <a:r>
              <a:rPr lang="hu-HU" sz="2800" dirty="0" err="1"/>
              <a:t>összpontszáma</a:t>
            </a:r>
            <a:r>
              <a:rPr lang="hu-HU" sz="2800" dirty="0"/>
              <a:t> eléri vagy meghaladja az adott jelentkezési helyre megállapított felvételi ponthatárt.</a:t>
            </a:r>
          </a:p>
          <a:p>
            <a:pPr algn="just"/>
            <a:endParaRPr lang="hu-HU" sz="2800" dirty="0"/>
          </a:p>
          <a:p>
            <a:pPr algn="just"/>
            <a:endParaRPr lang="hu-HU" sz="2800" dirty="0"/>
          </a:p>
          <a:p>
            <a:pPr algn="ctr"/>
            <a:r>
              <a:rPr lang="hu-HU" sz="2800" dirty="0"/>
              <a:t>A sorrenden </a:t>
            </a:r>
            <a:r>
              <a:rPr lang="hu-HU" sz="2800" dirty="0">
                <a:solidFill>
                  <a:srgbClr val="FF0000"/>
                </a:solidFill>
              </a:rPr>
              <a:t>egyszer</a:t>
            </a:r>
            <a:r>
              <a:rPr lang="hu-HU" sz="2800" dirty="0"/>
              <a:t> lehet módosítani </a:t>
            </a:r>
          </a:p>
          <a:p>
            <a:pPr algn="ctr"/>
            <a:r>
              <a:rPr lang="hu-HU" sz="2800" dirty="0"/>
              <a:t>április 20. és július 7. között.</a:t>
            </a:r>
            <a:endParaRPr lang="hu-HU" dirty="0"/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9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pPr algn="ctr"/>
            <a:r>
              <a:rPr lang="hu-HU" dirty="0"/>
              <a:t>Hitelesítés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97000"/>
            <a:ext cx="9114366" cy="46443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hitelesítés történhet:</a:t>
            </a:r>
            <a:br>
              <a:rPr lang="hu-HU" dirty="0"/>
            </a:br>
            <a:r>
              <a:rPr lang="hu-HU" dirty="0"/>
              <a:t>Ügyfélkapun keresztül.</a:t>
            </a:r>
            <a:br>
              <a:rPr lang="hu-HU" dirty="0"/>
            </a:br>
            <a:r>
              <a:rPr lang="hu-HU" dirty="0"/>
              <a:t>A hitelesítő adatlapot kinyomtatva, kitöltve, aláírva az Oktatási Hivatal (1380 Budapest, Pf. 1190) postacímére beküldve.(ajánlott küldemény) 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r>
              <a:rPr lang="hu-HU" sz="3200" dirty="0">
                <a:solidFill>
                  <a:srgbClr val="FF0000"/>
                </a:solidFill>
              </a:rPr>
              <a:t>A hitelesítés határideje: </a:t>
            </a:r>
            <a:r>
              <a:rPr lang="hu-HU" sz="3200" b="1" dirty="0">
                <a:solidFill>
                  <a:srgbClr val="FF0000"/>
                </a:solidFill>
              </a:rPr>
              <a:t>február 20.</a:t>
            </a:r>
            <a:endParaRPr lang="hu-H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Ne maradjon le az adatlap alsó/felső része, valamint a vonalkód és a QR kód is!</a:t>
            </a:r>
          </a:p>
          <a:p>
            <a:pPr marL="0" indent="0">
              <a:buNone/>
            </a:pPr>
            <a:r>
              <a:rPr lang="hu-HU" dirty="0"/>
              <a:t>NE az adatok ellenőrzésére szolgáló ellenőrző lapot nyomtassa ki! Ez utóbbi nem alkalmas a hitelesítésre.</a:t>
            </a:r>
            <a:br>
              <a:rPr lang="hu-HU" dirty="0"/>
            </a:br>
            <a:endParaRPr lang="hu-HU" dirty="0"/>
          </a:p>
          <a:p>
            <a:pPr marL="0" indent="0" algn="ctr">
              <a:buNone/>
            </a:pPr>
            <a:r>
              <a:rPr lang="hu-HU" sz="2400" dirty="0">
                <a:solidFill>
                  <a:srgbClr val="FF0000"/>
                </a:solidFill>
              </a:rPr>
              <a:t>Ha elmarad a hitelesítés érvénytelen a jelentkezés!</a:t>
            </a:r>
          </a:p>
        </p:txBody>
      </p:sp>
    </p:spTree>
    <p:extLst>
      <p:ext uri="{BB962C8B-B14F-4D97-AF65-F5344CB8AC3E}">
        <p14:creationId xmlns:p14="http://schemas.microsoft.com/office/powerpoint/2010/main" val="88435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723900"/>
          </a:xfrm>
        </p:spPr>
        <p:txBody>
          <a:bodyPr/>
          <a:lstStyle/>
          <a:p>
            <a:pPr algn="ctr"/>
            <a:r>
              <a:rPr lang="hu-HU" dirty="0"/>
              <a:t>Felvételi menetrend 2.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33955049-7F78-4AB3-8914-2160709AC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018" y="1246188"/>
            <a:ext cx="5656677" cy="539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7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Hiánypótlás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lvl="0"/>
            <a:r>
              <a:rPr lang="hu-HU" dirty="0">
                <a:solidFill>
                  <a:schemeClr val="tx1"/>
                </a:solidFill>
              </a:rPr>
              <a:t>Hiányos benyújtás esetén (hiányosan, pontatlanul megadott személyes adatok, illetve jelentkezések) legkésőbb </a:t>
            </a:r>
            <a:r>
              <a:rPr lang="hu-HU" b="1" dirty="0">
                <a:solidFill>
                  <a:schemeClr val="tx1"/>
                </a:solidFill>
              </a:rPr>
              <a:t>2022. június 23-ig</a:t>
            </a:r>
            <a:r>
              <a:rPr lang="hu-HU" dirty="0">
                <a:solidFill>
                  <a:schemeClr val="tx1"/>
                </a:solidFill>
              </a:rPr>
              <a:t> a jelentkező </a:t>
            </a:r>
            <a:r>
              <a:rPr lang="hu-HU" b="1" dirty="0">
                <a:solidFill>
                  <a:schemeClr val="tx1"/>
                </a:solidFill>
              </a:rPr>
              <a:t>felszólítást kap a hiányok pótlására</a:t>
            </a:r>
            <a:r>
              <a:rPr lang="hu-HU" dirty="0">
                <a:solidFill>
                  <a:schemeClr val="tx1"/>
                </a:solidFill>
              </a:rPr>
              <a:t>.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Amennyiben a jelentkező a hiányt legkésőbb a hiánypótlási felszólításban megadott határidőn belül (vagy a rendelkezésre még nem álló dokumentumok esetében legkésőbb 2022. július 7-ig) nem pótolja, jelentkezési kérelmét a Hivatal a rendelkezésre álló adatok és dokumentumok alapján bírálja el, vagy az eljárást megszüntetheti.</a:t>
            </a:r>
            <a:br>
              <a:rPr lang="hu-HU" dirty="0"/>
            </a:br>
            <a:endParaRPr lang="hu-HU" dirty="0"/>
          </a:p>
          <a:p>
            <a:r>
              <a:rPr lang="hu-HU" dirty="0"/>
              <a:t> </a:t>
            </a:r>
            <a:r>
              <a:rPr lang="hu-HU" dirty="0">
                <a:solidFill>
                  <a:schemeClr val="tx1"/>
                </a:solidFill>
              </a:rPr>
              <a:t>A jelentkezők </a:t>
            </a:r>
            <a:r>
              <a:rPr lang="hu-HU" b="1" dirty="0">
                <a:solidFill>
                  <a:schemeClr val="tx1"/>
                </a:solidFill>
              </a:rPr>
              <a:t>általános tájékoztatást</a:t>
            </a:r>
            <a:r>
              <a:rPr lang="hu-HU" dirty="0">
                <a:solidFill>
                  <a:schemeClr val="tx1"/>
                </a:solidFill>
              </a:rPr>
              <a:t> is kapnak legkésőbb </a:t>
            </a:r>
            <a:r>
              <a:rPr lang="hu-HU" b="1" dirty="0">
                <a:solidFill>
                  <a:schemeClr val="tx1"/>
                </a:solidFill>
              </a:rPr>
              <a:t>2022. június 23-ig</a:t>
            </a:r>
            <a:r>
              <a:rPr lang="hu-HU" dirty="0">
                <a:solidFill>
                  <a:schemeClr val="tx1"/>
                </a:solidFill>
              </a:rPr>
              <a:t>, melyben az egyes pontszámítási módokhoz szükséges dokumentumok ismertetésével felszólítást kapnak annak ellenőrzésére, hogy minden, számukra szükséges dokumentumot benyújtottak-e.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Az általános hiánypótlási tájékoztatás és az egyedi hiánypótlási felhívás nem azonos!</a:t>
            </a:r>
            <a:br>
              <a:rPr lang="hu-HU" dirty="0"/>
            </a:br>
            <a:br>
              <a:rPr lang="hu-HU" dirty="0"/>
            </a:br>
            <a:endParaRPr lang="hu-HU" dirty="0"/>
          </a:p>
          <a:p>
            <a:pPr marL="0" indent="0">
              <a:buNone/>
            </a:pPr>
            <a:endParaRPr lang="hu-HU" dirty="0"/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517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6000"/>
          </a:xfrm>
        </p:spPr>
        <p:txBody>
          <a:bodyPr/>
          <a:lstStyle/>
          <a:p>
            <a:pPr algn="ctr"/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</a:rPr>
              <a:t>A többletpontokat igazoló dokumentummásolatok benyújtása nem kötelező. Ezek hiánya vagy nem megfelelő benyújtása azonban azt eredményezi, hogy a jelentkező nem kapja meg az ezen a jogcímen járó többletpontokat. Erre vonatkozóan az Oktatási Hivatal hiánypótlási felszólítást nem küld, jelentkezéshez csatolásuk a </a:t>
            </a:r>
            <a:br>
              <a:rPr lang="hu-HU" sz="2000" dirty="0"/>
            </a:br>
            <a:r>
              <a:rPr lang="hu-HU" sz="2000" dirty="0">
                <a:solidFill>
                  <a:schemeClr val="tx1"/>
                </a:solidFill>
              </a:rPr>
              <a:t>jelentkező felelőssége!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hu-HU" sz="2000" dirty="0"/>
          </a:p>
          <a:p>
            <a:pPr algn="just"/>
            <a:r>
              <a:rPr lang="hu-HU" sz="2000" dirty="0">
                <a:solidFill>
                  <a:schemeClr val="tx1"/>
                </a:solidFill>
              </a:rPr>
              <a:t>Az egyes dokumentumok elfogadásáról/elutasításáról a Hivatal NEM küld e-mailben értesítést, azokról az E-felvételi felületén kell tájékozódni!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</a:rPr>
              <a:t>Ha a jelentkező az intézmény által meghatározott – csak az adott intézményben kötelező – mellékletet nem nyújtja be, a felsőoktatási intézmény hívja fel a jelentkezőt ennek pótlására a besorolási döntés időpontja előtt legkésőbb 30 nappal.</a:t>
            </a:r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626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6223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Felvételi menetrend 3.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239CD121-AA0E-44F3-A017-6179B5BA3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668" y="1388515"/>
            <a:ext cx="6817051" cy="518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9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6350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Alkalmassági vizsga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06501"/>
            <a:ext cx="8596668" cy="483486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 </a:t>
            </a:r>
            <a:r>
              <a:rPr lang="hu-HU" b="1" dirty="0"/>
              <a:t>vizsgáról szóló értesítést</a:t>
            </a:r>
            <a:r>
              <a:rPr lang="hu-HU" dirty="0"/>
              <a:t> (vizsgabehívót) az adott felsőoktatási intézmény küldi meg a jelentkező részére, ezért amennyiben a </a:t>
            </a:r>
            <a:r>
              <a:rPr lang="hu-HU" dirty="0">
                <a:hlinkClick r:id="rId2"/>
              </a:rPr>
              <a:t>7. sz. táblázatban</a:t>
            </a:r>
            <a:r>
              <a:rPr lang="hu-HU" dirty="0"/>
              <a:t> jelzett első vizsga időpontja előtt egy héttel még nem kap ilyen tartalmú levelet, célszerű az adott intézménynél érdeklődnie ezzel kapcsolatban.</a:t>
            </a:r>
          </a:p>
          <a:p>
            <a:r>
              <a:rPr lang="hu-HU" dirty="0"/>
              <a:t>Az alkalmassági vizsgán elért teljesítmény nem pontszámmal, hanem „megfelelt" vagy „nem felelt meg" minősítéssel értékelhető.</a:t>
            </a:r>
          </a:p>
          <a:p>
            <a:r>
              <a:rPr lang="hu-HU" b="1" dirty="0"/>
              <a:t> Aki az alkalmassági vizsgán nem jelenik meg vagy „nem felelt meg" minősítést kap, annak a felvételi </a:t>
            </a:r>
            <a:r>
              <a:rPr lang="hu-HU" b="1" dirty="0" err="1"/>
              <a:t>összpontszáma</a:t>
            </a:r>
            <a:r>
              <a:rPr lang="hu-HU" b="1" dirty="0"/>
              <a:t> 0, azaz nulla, tehát nem vehető fel az adott jelentkezési helyre!</a:t>
            </a:r>
          </a:p>
          <a:p>
            <a:r>
              <a:rPr lang="hu-HU" b="1" dirty="0"/>
              <a:t>Jó tanács: Ha a felsőoktatási intézmény szervez (elő)alkalmassági vizsgát, akkor érdemes megpróbálni, mert ha sikeres elfogadják, ha nem akkor lehet ismételni a rendes alkalmassági vizsgán.</a:t>
            </a:r>
          </a:p>
          <a:p>
            <a:r>
              <a:rPr lang="hu-HU" dirty="0"/>
              <a:t>A </a:t>
            </a:r>
            <a:r>
              <a:rPr lang="hu-HU" dirty="0">
                <a:hlinkClick r:id="rId3"/>
              </a:rPr>
              <a:t>csecsemő- és kisgyermeknevelő, a konduktor, az óvodapedagógus, a tanító szak </a:t>
            </a:r>
            <a:r>
              <a:rPr lang="hu-HU" dirty="0"/>
              <a:t>alkalmassági vizsgáját és az osztatlan tanárképzés pályaalkalmassági vizsgáját egyszer kell letenni, és azt a többi jelentkezési helyén is figyelembe veszik. </a:t>
            </a:r>
          </a:p>
        </p:txBody>
      </p:sp>
    </p:spTree>
    <p:extLst>
      <p:ext uri="{BB962C8B-B14F-4D97-AF65-F5344CB8AC3E}">
        <p14:creationId xmlns:p14="http://schemas.microsoft.com/office/powerpoint/2010/main" val="3787235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Duális képzés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0"/>
            <a:ext cx="8596668" cy="5422899"/>
          </a:xfrm>
        </p:spPr>
        <p:txBody>
          <a:bodyPr>
            <a:normAutofit/>
          </a:bodyPr>
          <a:lstStyle/>
          <a:p>
            <a:r>
              <a:rPr lang="hu-HU" dirty="0"/>
              <a:t>Amennyiben a jelentkező duális képzésben kívánja folytatni tanulmányait, akkor a felvételi eljárás során </a:t>
            </a:r>
            <a:r>
              <a:rPr lang="hu-HU" b="1" dirty="0"/>
              <a:t>duális képzési lehetőségre utaló lábjegyzettel rendelkező képzésre kell jelentkeznie.</a:t>
            </a:r>
            <a:r>
              <a:rPr lang="hu-HU" dirty="0"/>
              <a:t> </a:t>
            </a:r>
          </a:p>
          <a:p>
            <a:pPr marL="0" indent="0">
              <a:buNone/>
            </a:pPr>
            <a:br>
              <a:rPr lang="hu-HU" dirty="0"/>
            </a:br>
            <a:br>
              <a:rPr lang="hu-HU" dirty="0"/>
            </a:br>
            <a:r>
              <a:rPr lang="hu-HU" dirty="0"/>
              <a:t>Az energetikai mérnök végezhető (2)</a:t>
            </a:r>
          </a:p>
          <a:p>
            <a:pPr marL="0" indent="0">
              <a:buNone/>
            </a:pPr>
            <a:r>
              <a:rPr lang="hu-HU" dirty="0"/>
              <a:t>A gazdasági informatikus nem, nincs (2)</a:t>
            </a:r>
            <a:br>
              <a:rPr lang="hu-HU" dirty="0"/>
            </a:br>
            <a:r>
              <a:rPr lang="hu-HU" dirty="0"/>
              <a:t>lábjegyzet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Az E-felvételi rendszerében a duális képzésre utaló lábjegyzet nem jelenik meg, így a felvételizőnek célszerű ellenőriznie, hogy valóban a számára megfelelő képzésre jelentkezett-e.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 duális képzésről a </a:t>
            </a:r>
            <a:r>
              <a:rPr lang="hu-HU" u="sng" dirty="0">
                <a:hlinkClick r:id="rId2"/>
              </a:rPr>
              <a:t>www.dualisdiploma.hu</a:t>
            </a:r>
            <a:r>
              <a:rPr lang="hu-HU" dirty="0"/>
              <a:t> honlap ad részletes tájékoztatást.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3"/>
          <a:srcRect r="52559"/>
          <a:stretch/>
        </p:blipFill>
        <p:spPr>
          <a:xfrm>
            <a:off x="5778499" y="1905001"/>
            <a:ext cx="4685877" cy="240757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950" y="4427537"/>
            <a:ext cx="10521230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51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41300"/>
            <a:ext cx="8596668" cy="6604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Duális képzés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16000"/>
            <a:ext cx="9393766" cy="56896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000" dirty="0"/>
              <a:t>A felsőoktatási intézménnyel együttműködési megállapodást kötött partnervállalatok valamelyikénél sikeresen kell teljesítenie egy kiválasztási eljárást.</a:t>
            </a:r>
          </a:p>
          <a:p>
            <a:r>
              <a:rPr lang="hu-HU" sz="2000" dirty="0"/>
              <a:t>A cég a képzés megkezdését megelőzően az adott év január 1. és június 15. közötti időszakban előzetes jelentkezést hirdet. A felhívás közzétételi helye a cég saját honlapja, amely a felsőoktatási intézmény honlapjáról közvetlenül is elérhető.</a:t>
            </a:r>
          </a:p>
          <a:p>
            <a:r>
              <a:rPr lang="hu-HU" sz="2000" dirty="0"/>
              <a:t>A vállalatok a kiválasztást saját igényeik alapján végzik, így ők határozzák meg, hogy a jelentkezőknek milyen elvárásoknak kell megfelelniük. A kiválasztási eljárásokról, a kiválasztási eljárásra való jelentkezés sajátosságairól az illetékes felsőoktatási intézmények, illetve a duális partnervállalatok nyújthatnak további tájékoztatást.</a:t>
            </a:r>
          </a:p>
          <a:p>
            <a:pPr>
              <a:spcAft>
                <a:spcPts val="1200"/>
              </a:spcAft>
            </a:pPr>
            <a:r>
              <a:rPr lang="hu-HU" sz="2000" dirty="0"/>
              <a:t>A vállalatok később, a még be nem töltött helyekre pótfelvételt hirdethetnek, ennek részleteiről is érdemes az intézményeknél és a vállalatoknál tájékozódniuk azoknak, akik elsőre nem nyertek felvételt valamely duális partnerhez</a:t>
            </a:r>
            <a:r>
              <a:rPr lang="hu-HU" dirty="0"/>
              <a:t>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</a:rPr>
              <a:t>Már elkezdhető a cég, munkalehetőség keresése!</a:t>
            </a:r>
          </a:p>
        </p:txBody>
      </p:sp>
    </p:spTree>
    <p:extLst>
      <p:ext uri="{BB962C8B-B14F-4D97-AF65-F5344CB8AC3E}">
        <p14:creationId xmlns:p14="http://schemas.microsoft.com/office/powerpoint/2010/main" val="1080918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hu-HU" dirty="0"/>
              <a:t>Felsőfokú szakképzés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03446"/>
            <a:ext cx="8596668" cy="528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000" dirty="0"/>
              <a:t>Hasznos</a:t>
            </a:r>
            <a:br>
              <a:rPr lang="hu-HU" sz="2000" dirty="0"/>
            </a:br>
            <a:r>
              <a:rPr lang="hu-HU" sz="2000" dirty="0"/>
              <a:t>- 240 ponttól be lehet kerülni</a:t>
            </a:r>
            <a:br>
              <a:rPr lang="hu-HU" sz="2000" dirty="0"/>
            </a:br>
            <a:r>
              <a:rPr lang="hu-HU" sz="2000" dirty="0"/>
              <a:t>- államilag finanszírozott</a:t>
            </a:r>
            <a:br>
              <a:rPr lang="hu-HU" sz="2000" dirty="0"/>
            </a:br>
            <a:r>
              <a:rPr lang="hu-HU" sz="2000" dirty="0"/>
              <a:t>- elvégzése szakképesítést ad</a:t>
            </a:r>
            <a:br>
              <a:rPr lang="hu-HU" sz="2000" dirty="0"/>
            </a:br>
            <a:r>
              <a:rPr lang="hu-HU" sz="2000" dirty="0"/>
              <a:t>- elvégezve az adott szak képzésében a kreditek beszámíthatók</a:t>
            </a:r>
            <a:br>
              <a:rPr lang="hu-HU" sz="2000" dirty="0"/>
            </a:br>
            <a:br>
              <a:rPr lang="hu-HU" sz="2000" dirty="0"/>
            </a:br>
            <a:r>
              <a:rPr lang="hu-HU" sz="2000" dirty="0"/>
              <a:t>Probléma:</a:t>
            </a:r>
            <a:br>
              <a:rPr lang="hu-HU" sz="2000" dirty="0"/>
            </a:br>
            <a:r>
              <a:rPr lang="hu-HU" sz="2000" dirty="0"/>
              <a:t>- elvégzése nem ad többletpontot:</a:t>
            </a:r>
            <a:br>
              <a:rPr lang="hu-HU" sz="2000" dirty="0"/>
            </a:br>
            <a:r>
              <a:rPr lang="hu-HU" sz="2000" dirty="0"/>
              <a:t>Többletpont kizárólag a </a:t>
            </a:r>
            <a:r>
              <a:rPr lang="hu-HU" sz="2000" dirty="0">
                <a:hlinkClick r:id="rId2"/>
              </a:rPr>
              <a:t>6. sz. táblázatban</a:t>
            </a:r>
            <a:r>
              <a:rPr lang="hu-HU" sz="2000" dirty="0"/>
              <a:t> közzétett Országos Képzési Jegyzék szerinti 54-es vagy 55-ös szakmaszámú OKJ-bizonyítványban vagy szakgimnáziumban oktatható szakképesítést igazoló bizonyítványban vagy középfokú szakképzettséget tanúsító oklevélben igazolt szakképesítés alapján kapható.</a:t>
            </a:r>
            <a:br>
              <a:rPr lang="hu-HU" sz="2000" dirty="0"/>
            </a:br>
            <a:br>
              <a:rPr lang="hu-HU" sz="2000" dirty="0"/>
            </a:br>
            <a:r>
              <a:rPr lang="hu-HU" sz="2000" dirty="0"/>
              <a:t>- a félévek számítanak</a:t>
            </a:r>
          </a:p>
        </p:txBody>
      </p:sp>
    </p:spTree>
    <p:extLst>
      <p:ext uri="{BB962C8B-B14F-4D97-AF65-F5344CB8AC3E}">
        <p14:creationId xmlns:p14="http://schemas.microsoft.com/office/powerpoint/2010/main" val="84831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ctr"/>
            <a:r>
              <a:rPr lang="hu-HU" dirty="0"/>
              <a:t>Felvételi menetrend 1.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FE02887F-A9DA-4E95-9AFD-158D3F88D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358900"/>
            <a:ext cx="8446980" cy="495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42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0ADC78-2F89-4166-9F49-3B1B9358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Államilag támogatott képzés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0B356E-415C-488F-8732-41916078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963"/>
            <a:ext cx="8596668" cy="46313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000" dirty="0">
                <a:ea typeface="+mn-lt"/>
                <a:cs typeface="+mn-lt"/>
              </a:rPr>
              <a:t>A nemzeti felsőoktatásról szóló </a:t>
            </a:r>
            <a:r>
              <a:rPr lang="hu-HU" sz="2000" i="1" dirty="0">
                <a:ea typeface="+mn-lt"/>
                <a:cs typeface="+mn-lt"/>
              </a:rPr>
              <a:t>2011. évi CCIV. törvény</a:t>
            </a:r>
            <a:r>
              <a:rPr lang="hu-HU" sz="2000" dirty="0">
                <a:ea typeface="+mn-lt"/>
                <a:cs typeface="+mn-lt"/>
              </a:rPr>
              <a:t> (</a:t>
            </a:r>
            <a:r>
              <a:rPr lang="hu-HU" sz="2000" dirty="0" err="1">
                <a:ea typeface="+mn-lt"/>
                <a:cs typeface="+mn-lt"/>
              </a:rPr>
              <a:t>Nftv</a:t>
            </a:r>
            <a:r>
              <a:rPr lang="hu-HU" sz="2000" dirty="0">
                <a:ea typeface="+mn-lt"/>
                <a:cs typeface="+mn-lt"/>
              </a:rPr>
              <a:t>.) értelmében egy személy – főszabály szerint – összesen</a:t>
            </a:r>
            <a:r>
              <a:rPr lang="hu-HU" sz="2000" b="1" dirty="0">
                <a:ea typeface="+mn-lt"/>
                <a:cs typeface="+mn-lt"/>
              </a:rPr>
              <a:t> tizenkét féléven át</a:t>
            </a:r>
            <a:r>
              <a:rPr lang="hu-HU" sz="2000" dirty="0">
                <a:ea typeface="+mn-lt"/>
                <a:cs typeface="+mn-lt"/>
              </a:rPr>
              <a:t> folytathat tanulmányokat a felsőoktatásban (felsőoktatási szakképzésben, alapképzésben és mesterképzésben) magyar állami (rész)ösztöndíjas képzésben.</a:t>
            </a:r>
          </a:p>
          <a:p>
            <a:r>
              <a:rPr lang="hu-HU" sz="2800" dirty="0"/>
              <a:t>Képzési idő + 2 félév</a:t>
            </a:r>
          </a:p>
          <a:p>
            <a:r>
              <a:rPr lang="hu-HU" sz="2400" dirty="0"/>
              <a:t>Párhuzamos képzés esetén duplán számít</a:t>
            </a:r>
          </a:p>
          <a:p>
            <a:r>
              <a:rPr lang="hu-HU" sz="2400" dirty="0"/>
              <a:t>A felsőfokú szakképzés is számít (szakközépiskolai szakképzés nem számít!)</a:t>
            </a:r>
          </a:p>
        </p:txBody>
      </p:sp>
    </p:spTree>
    <p:extLst>
      <p:ext uri="{BB962C8B-B14F-4D97-AF65-F5344CB8AC3E}">
        <p14:creationId xmlns:p14="http://schemas.microsoft.com/office/powerpoint/2010/main" val="1153176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B07B95-6C35-41FD-AA8D-A31A566B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a typeface="+mj-lt"/>
                <a:cs typeface="+mj-lt"/>
              </a:rPr>
              <a:t>Államilag támogatott képzés 2.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37C1AE-E141-42A0-931E-887B7D8CB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6261"/>
            <a:ext cx="8596668" cy="41651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z="2000" dirty="0"/>
              <a:t>A magyar állami ösztöndíjas hallgató köteles</a:t>
            </a:r>
            <a:endParaRPr lang="hu-HU" sz="2000">
              <a:ea typeface="+mn-lt"/>
              <a:cs typeface="+mn-lt"/>
            </a:endParaRPr>
          </a:p>
          <a:p>
            <a:r>
              <a:rPr lang="hu-HU" sz="2000" dirty="0"/>
              <a:t>az adott képzésen legfeljebb a képzési és kimeneti követelményekben meghatározott képzési idő másfélszeresén belül megszerezni az oklevelet (</a:t>
            </a:r>
            <a:r>
              <a:rPr lang="hu-HU" sz="2000" b="1" dirty="0"/>
              <a:t>oklevélszerzési kötelezettség</a:t>
            </a:r>
            <a:r>
              <a:rPr lang="hu-HU" sz="2000" dirty="0"/>
              <a:t>), </a:t>
            </a:r>
            <a:r>
              <a:rPr lang="hu-HU" sz="2000" b="1" dirty="0"/>
              <a:t>ÉS</a:t>
            </a:r>
            <a:endParaRPr lang="hu-HU" sz="2000">
              <a:ea typeface="+mn-lt"/>
              <a:cs typeface="+mn-lt"/>
            </a:endParaRPr>
          </a:p>
          <a:p>
            <a:r>
              <a:rPr lang="hu-HU" sz="2000" dirty="0"/>
              <a:t>az oklevél megszerzését követő húsz éven belül az általa magyar állami ösztöndíjjal folytatott tanulmányok </a:t>
            </a:r>
            <a:r>
              <a:rPr lang="hu-HU" sz="2000" dirty="0" err="1"/>
              <a:t>idejével</a:t>
            </a:r>
            <a:r>
              <a:rPr lang="hu-HU" sz="2000" dirty="0"/>
              <a:t> megegyező időtartamban hazai munkaviszonyt fenntartani (</a:t>
            </a:r>
            <a:r>
              <a:rPr lang="hu-HU" sz="2000" b="1" dirty="0"/>
              <a:t>20 éven belüli hazai munkaviszony-fenntartási kötelezettség</a:t>
            </a:r>
            <a:r>
              <a:rPr lang="hu-HU" sz="2000" dirty="0"/>
              <a:t>).</a:t>
            </a:r>
            <a:endParaRPr lang="hu-HU" sz="2000" dirty="0">
              <a:ea typeface="+mn-lt"/>
              <a:cs typeface="+mn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612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3C7FC5-BA9D-4626-9D08-E52BF6AA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7DE7B9-A4A3-40DC-A16E-12FF5A572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u-HU" sz="6000" dirty="0">
                <a:solidFill>
                  <a:schemeClr val="accent1"/>
                </a:solidFill>
              </a:rPr>
              <a:t>Köszönöm a figyelmet!</a:t>
            </a:r>
            <a:endParaRPr lang="hu-HU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hu-HU" dirty="0"/>
              <a:t>A jelentkezés menete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hu-HU" sz="3200" dirty="0"/>
              <a:t>Regisztráció a </a:t>
            </a:r>
            <a:r>
              <a:rPr lang="hu-HU" sz="3200" u="sng" dirty="0">
                <a:hlinkClick r:id="rId2"/>
              </a:rPr>
              <a:t>www.felvi.hu</a:t>
            </a:r>
            <a:r>
              <a:rPr lang="hu-HU" sz="3200" dirty="0"/>
              <a:t> honlapon </a:t>
            </a:r>
          </a:p>
          <a:p>
            <a:pPr marL="0" indent="0" algn="ctr">
              <a:buNone/>
            </a:pPr>
            <a:endParaRPr lang="hu-HU" sz="3200" dirty="0"/>
          </a:p>
          <a:p>
            <a:pPr marL="0" indent="0" algn="just">
              <a:buNone/>
            </a:pPr>
            <a:r>
              <a:rPr lang="hu-HU" sz="2400" b="1" dirty="0"/>
              <a:t>A regisztrációhoz szükséges e-mail cím, ami szalonképes legyen és ne az iskolai, mert az megszűnik és későbbi jelentkezésnél problémát okozhat.</a:t>
            </a:r>
          </a:p>
          <a:p>
            <a:pPr marL="0" indent="0" algn="just">
              <a:buNone/>
            </a:pPr>
            <a:r>
              <a:rPr lang="hu-HU" sz="2400" b="1" dirty="0"/>
              <a:t>Ezt a  postafiókot folyamatosan </a:t>
            </a:r>
            <a:r>
              <a:rPr lang="hu-HU" sz="2400" b="1"/>
              <a:t>figyelni kell.</a:t>
            </a:r>
            <a:endParaRPr lang="hu-HU" sz="2400" b="1" dirty="0"/>
          </a:p>
          <a:p>
            <a:pPr marL="0" indent="0" algn="just">
              <a:buNone/>
            </a:pPr>
            <a:r>
              <a:rPr lang="hu-HU" sz="2400" b="1" dirty="0"/>
              <a:t>Regisztráció során figyeljünk az adatok pontosságára. (születési hely, ékezetek, két keresztnév), mivel több dokumentumot nem kell feltölteni (nyelvvizsga bizonyítvány , érettségi bizonyítvány), ezeket csak adat egyezés esetén rendelik a felvételizőhöz.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4224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58630"/>
            <a:ext cx="8596668" cy="673100"/>
          </a:xfrm>
        </p:spPr>
        <p:txBody>
          <a:bodyPr/>
          <a:lstStyle/>
          <a:p>
            <a:pPr algn="ctr"/>
            <a:r>
              <a:rPr lang="hu-HU" dirty="0"/>
              <a:t>Dokumentumok </a:t>
            </a:r>
            <a:r>
              <a:rPr lang="hu-HU" sz="3200" dirty="0"/>
              <a:t>feltöltése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3560" y="888522"/>
            <a:ext cx="10278818" cy="48221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hu-HU" sz="2400" dirty="0"/>
              <a:t>A dokumentumokat </a:t>
            </a:r>
            <a:r>
              <a:rPr lang="hu-HU" sz="2400" dirty="0" err="1"/>
              <a:t>szkenelve</a:t>
            </a:r>
            <a:r>
              <a:rPr lang="hu-HU" sz="2400" dirty="0"/>
              <a:t> pdf formátumban érdemes feltölteni.</a:t>
            </a:r>
          </a:p>
          <a:p>
            <a:pPr marL="0" indent="0">
              <a:buNone/>
            </a:pPr>
            <a:r>
              <a:rPr lang="hu-HU" sz="2400" dirty="0"/>
              <a:t>Fel kell tölteni minden olyan dokumentumot, amely </a:t>
            </a:r>
          </a:p>
          <a:p>
            <a:pPr marL="0" indent="0">
              <a:buNone/>
            </a:pPr>
            <a:r>
              <a:rPr lang="hu-HU" sz="2400" dirty="0"/>
              <a:t>a pontszámításhoz szükséges: </a:t>
            </a:r>
            <a:br>
              <a:rPr lang="hu-HU" sz="2400" dirty="0"/>
            </a:br>
            <a:r>
              <a:rPr lang="hu-HU" sz="2400" dirty="0"/>
              <a:t>- középiskolai bizonyítvány </a:t>
            </a:r>
          </a:p>
          <a:p>
            <a:pPr marL="0" indent="0">
              <a:buNone/>
            </a:pPr>
            <a:r>
              <a:rPr lang="hu-HU" sz="2400" dirty="0"/>
              <a:t>- többletpontokat igazoló dokumentumok</a:t>
            </a:r>
            <a:endParaRPr lang="hu-HU"/>
          </a:p>
          <a:p>
            <a:pPr marL="0" indent="0">
              <a:buNone/>
            </a:pPr>
            <a:r>
              <a:rPr lang="hu-HU" sz="2400" dirty="0"/>
              <a:t>illetve </a:t>
            </a:r>
          </a:p>
          <a:p>
            <a:pPr marL="0" indent="0">
              <a:buNone/>
            </a:pPr>
            <a:r>
              <a:rPr lang="hu-HU" sz="2400" dirty="0"/>
              <a:t>a felsőoktatási intézmény kérheti: </a:t>
            </a:r>
            <a:br>
              <a:rPr lang="hu-HU" sz="2400" dirty="0"/>
            </a:br>
            <a:r>
              <a:rPr lang="hu-HU" sz="2400" dirty="0"/>
              <a:t>- önéletrajz</a:t>
            </a:r>
            <a:br>
              <a:rPr lang="hu-HU" sz="2400" dirty="0"/>
            </a:br>
            <a:r>
              <a:rPr lang="hu-HU" sz="2400" dirty="0"/>
              <a:t>- motivációs levél,</a:t>
            </a:r>
            <a:br>
              <a:rPr lang="hu-HU" sz="2400" dirty="0"/>
            </a:br>
            <a:r>
              <a:rPr lang="hu-HU" sz="2400" dirty="0"/>
              <a:t>- egészségügyi alkalmasság</a:t>
            </a:r>
          </a:p>
          <a:p>
            <a:pPr marL="0" indent="0">
              <a:buNone/>
            </a:pPr>
            <a:r>
              <a:rPr lang="hu-HU" sz="2400" dirty="0"/>
              <a:t>Valamint:</a:t>
            </a:r>
            <a:br>
              <a:rPr lang="hu-HU" sz="2400" dirty="0"/>
            </a:br>
            <a:r>
              <a:rPr lang="hu-HU" sz="2400" dirty="0"/>
              <a:t>- kiegészítő díj befizetését igazoló dokumentum</a:t>
            </a:r>
          </a:p>
          <a:p>
            <a:pPr marL="0" indent="0">
              <a:buNone/>
            </a:pPr>
            <a:r>
              <a:rPr lang="hu-HU" sz="2400" dirty="0"/>
              <a:t> </a:t>
            </a:r>
            <a:r>
              <a:rPr lang="hu-HU" sz="2400" dirty="0">
                <a:solidFill>
                  <a:srgbClr val="FF0000"/>
                </a:solidFill>
              </a:rPr>
              <a:t>Nyelvvizsga bizonyítványt nem kell feltölteni!</a:t>
            </a:r>
          </a:p>
        </p:txBody>
      </p:sp>
    </p:spTree>
    <p:extLst>
      <p:ext uri="{BB962C8B-B14F-4D97-AF65-F5344CB8AC3E}">
        <p14:creationId xmlns:p14="http://schemas.microsoft.com/office/powerpoint/2010/main" val="216102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Középiskolai bizonyítvány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59689"/>
            <a:ext cx="8596668" cy="5168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 dirty="0"/>
              <a:t>a 11. év végi bizonyítványt mindenkinek</a:t>
            </a:r>
            <a:br>
              <a:rPr lang="hu-HU" dirty="0"/>
            </a:br>
            <a:r>
              <a:rPr lang="hu-HU" dirty="0"/>
              <a:t>a földrajzot vagy kémiát választóknak a 9. és 10. évvégi is kell</a:t>
            </a:r>
            <a:br>
              <a:rPr lang="hu-HU" dirty="0"/>
            </a:br>
            <a:r>
              <a:rPr lang="hu-HU" dirty="0"/>
              <a:t>a fizikát választóknak pedig a 10. év végi eredmény kell </a:t>
            </a:r>
          </a:p>
          <a:p>
            <a:pPr lvl="0"/>
            <a:r>
              <a:rPr lang="hu-HU" dirty="0"/>
              <a:t>Amennyiben a jelentkező fogyatékosság miatt a pontszámításhoz szükséges tantárgyak valamelyike alól felmentésben részesült, úgy a középiskolai tanulmányai alatt megszerzett minden évfolyam bizonyítványának másolata szükséges.</a:t>
            </a:r>
          </a:p>
          <a:p>
            <a:r>
              <a:rPr lang="hu-HU" dirty="0"/>
              <a:t>Ha a jelentkező nem tanulta két évig a tantárgyat, amiből felmentést kapott, akkor az érettségi bizonyítvány záradékában található helyettesítő tárgy utolsó két tanult év végi eredményét számítják be a tanulmányi pontokba.</a:t>
            </a:r>
          </a:p>
          <a:p>
            <a:r>
              <a:rPr lang="hu-HU" dirty="0"/>
              <a:t>Osztályozó vizsga eredménye csak abban az esetben fogadható el, ha a jelentkező benyújtja a középiskolai bizonyítványa azon oldalát is, amelyen megjegyzésként az osztályozó vizsga ténye és adott évfolyamra vagy évfolyamokra vonatkozó érdemjegye is szerepel!</a:t>
            </a:r>
            <a:br>
              <a:rPr lang="hu-HU" dirty="0"/>
            </a:br>
            <a:br>
              <a:rPr lang="hu-HU" dirty="0"/>
            </a:br>
            <a:r>
              <a:rPr lang="hu-HU" dirty="0"/>
              <a:t>A bizonyítványok </a:t>
            </a:r>
            <a:r>
              <a:rPr lang="hu-HU" dirty="0" err="1"/>
              <a:t>beszkenelt</a:t>
            </a:r>
            <a:r>
              <a:rPr lang="hu-HU" dirty="0"/>
              <a:t> oldalait az osztályfőnökök át tudják küldeni.</a:t>
            </a:r>
          </a:p>
        </p:txBody>
      </p:sp>
    </p:spTree>
    <p:extLst>
      <p:ext uri="{BB962C8B-B14F-4D97-AF65-F5344CB8AC3E}">
        <p14:creationId xmlns:p14="http://schemas.microsoft.com/office/powerpoint/2010/main" val="43600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 fontScale="90000"/>
          </a:bodyPr>
          <a:lstStyle/>
          <a:p>
            <a:r>
              <a:rPr lang="hu-HU" sz="2800" dirty="0"/>
              <a:t>Többlet pontok igazolásához szükséges dokumentumok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4707862"/>
          </a:xfrm>
        </p:spPr>
        <p:txBody>
          <a:bodyPr/>
          <a:lstStyle/>
          <a:p>
            <a:r>
              <a:rPr lang="hu-HU" dirty="0"/>
              <a:t>A hátrányos helyzet igazolására </a:t>
            </a:r>
            <a:r>
              <a:rPr lang="hu-HU" b="1" dirty="0"/>
              <a:t>a jegyző</a:t>
            </a:r>
            <a:r>
              <a:rPr lang="hu-HU" dirty="0"/>
              <a:t> vagy az illetékes </a:t>
            </a:r>
            <a:r>
              <a:rPr lang="hu-HU" b="1" dirty="0"/>
              <a:t>gyámhatóság igazolása, illetve határozata</a:t>
            </a:r>
            <a:r>
              <a:rPr lang="hu-HU" dirty="0"/>
              <a:t> fogadható el. Ha az csak rendszeres gyermekvédelmi kedvezményt állapít meg hátrányos helyzet igazolására nem fogadható el.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 </a:t>
            </a:r>
            <a:r>
              <a:rPr lang="hu-HU" b="1" dirty="0"/>
              <a:t>jelentkező</a:t>
            </a:r>
            <a:r>
              <a:rPr lang="hu-HU" dirty="0"/>
              <a:t> fogyatékossága, sajátos nevelési igénye kizárólag </a:t>
            </a:r>
            <a:r>
              <a:rPr lang="hu-HU" b="1" dirty="0"/>
              <a:t>részletes szakértői véleménnyel</a:t>
            </a:r>
            <a:r>
              <a:rPr lang="hu-HU" dirty="0"/>
              <a:t> igazolható. A szakértői véleménynek minden esetben tartalmaznia kell a fogyatékosság megnevezését és/vagy a BNO-kódját.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Az elért sporteredményről (olimpiai sportág!) a megfelelő szervezet által kiállított igazolást kell benyújtania. 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Az önkénteskatonai szolgálatról igazolást a </a:t>
            </a:r>
            <a:r>
              <a:rPr lang="hu-HU" dirty="0" err="1"/>
              <a:t>a</a:t>
            </a:r>
            <a:r>
              <a:rPr lang="hu-HU" dirty="0"/>
              <a:t> Magyar Honvédség Katonai Igazgatási és Központi Nyilvántartó Parancsnokság által kiállított igazolás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94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7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Befizetések és igazolása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8300" y="1384300"/>
            <a:ext cx="9296400" cy="5257799"/>
          </a:xfrm>
        </p:spPr>
        <p:txBody>
          <a:bodyPr>
            <a:normAutofit/>
          </a:bodyPr>
          <a:lstStyle/>
          <a:p>
            <a:r>
              <a:rPr lang="hu-HU" sz="2000" dirty="0"/>
              <a:t>A </a:t>
            </a:r>
            <a:r>
              <a:rPr lang="hu-HU" sz="2000" b="1" dirty="0"/>
              <a:t>kiegészítő díj</a:t>
            </a:r>
            <a:r>
              <a:rPr lang="hu-HU" sz="2000" dirty="0"/>
              <a:t> átutalásának határideje a felvételi jelentkezési határidő (február 15.). </a:t>
            </a:r>
            <a:br>
              <a:rPr lang="hu-HU" sz="2000" dirty="0"/>
            </a:br>
            <a:r>
              <a:rPr lang="hu-HU" sz="2000" dirty="0"/>
              <a:t>Kedvezményezett neve: Oktatási Hivatal</a:t>
            </a:r>
            <a:br>
              <a:rPr lang="hu-HU" sz="2000" dirty="0"/>
            </a:br>
            <a:r>
              <a:rPr lang="hu-HU" sz="2000" dirty="0"/>
              <a:t>Kedvezményezett számlaszáma: 10032000-00282637-00000000</a:t>
            </a:r>
            <a:br>
              <a:rPr lang="hu-HU" sz="2000" dirty="0"/>
            </a:br>
            <a:r>
              <a:rPr lang="hu-HU" sz="2000" dirty="0"/>
              <a:t>Átutalás összege: (az átutalás összegét az E-felvételi felületen a Fizetés menüpontban láthatja)</a:t>
            </a:r>
            <a:br>
              <a:rPr lang="hu-HU" sz="2000" dirty="0"/>
            </a:br>
            <a:r>
              <a:rPr lang="hu-HU" sz="2000" dirty="0"/>
              <a:t>Közlemény: itt kizárólag a </a:t>
            </a:r>
            <a:r>
              <a:rPr lang="hu-HU" sz="2000" dirty="0">
                <a:solidFill>
                  <a:srgbClr val="00B0F0"/>
                </a:solidFill>
              </a:rPr>
              <a:t>12 jegyű felvételi azonosító szám</a:t>
            </a:r>
          </a:p>
          <a:p>
            <a:pPr marL="0" indent="0">
              <a:buNone/>
            </a:pPr>
            <a:r>
              <a:rPr lang="hu-HU" sz="2000" b="1" dirty="0"/>
              <a:t>	A sikeres átutalásról szóló bizonylat másolatát a felsőoktatási felvételi 	jelentkezés érvényességéhez az E-felvételi felületén fel kell tölteni!</a:t>
            </a:r>
            <a:br>
              <a:rPr lang="hu-HU" sz="2000" b="1" dirty="0"/>
            </a:br>
            <a:endParaRPr lang="hu-HU" sz="2000" b="1" dirty="0"/>
          </a:p>
          <a:p>
            <a:r>
              <a:rPr lang="hu-HU" sz="2000" b="1" dirty="0"/>
              <a:t>Külön eljárási díj: </a:t>
            </a:r>
            <a:r>
              <a:rPr lang="hu-HU" sz="2000" dirty="0"/>
              <a:t>A felsőoktatási intézmények, amennyiben egészségügyi és pályaalkalmassági, gyakorlati vizsgát tartanak, ezért külön eljárási díjat kérhetnek. Ezt a díjat az egyetemeknek kell átutalni. Ezek összegét és befizetési határidejét a Tájékoztató </a:t>
            </a:r>
            <a:r>
              <a:rPr lang="hu-HU" sz="2000" dirty="0">
                <a:hlinkClick r:id="rId2"/>
              </a:rPr>
              <a:t>7.sz. táblázata</a:t>
            </a:r>
            <a:r>
              <a:rPr lang="hu-HU" sz="2000" dirty="0"/>
              <a:t> tartalmazza.</a:t>
            </a:r>
          </a:p>
        </p:txBody>
      </p:sp>
    </p:spTree>
    <p:extLst>
      <p:ext uri="{BB962C8B-B14F-4D97-AF65-F5344CB8AC3E}">
        <p14:creationId xmlns:p14="http://schemas.microsoft.com/office/powerpoint/2010/main" val="30475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Nem kell feltölteni!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0"/>
            <a:ext cx="9533466" cy="51689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000" dirty="0">
                <a:solidFill>
                  <a:schemeClr val="tx1"/>
                </a:solidFill>
              </a:rPr>
              <a:t>Nyelvvizsga bizonyítvány 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 nyelvvizsga bizonyítvány számát meg kell adni.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Ha a jelentkező egy adott nyelvből külön szóbeli és írásbeli nyelvvizsga-bizonyítvánnyal rendelkezik, azok adatait két külön sorban kell rögzítenie!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Amennyiben a nyelvvizsga-bizonyítvány hibás adatot tartalmaz (pl. születési hely, két keresztnév), a NYAK-hoz benyújtott kérelemre, ingyenes eljárás keretében a NYAK 8 nap alatt hatósági igazolást (https://nyak.oh.gov.hu/doc/hibajavit.asp) állít ki, amit a jelentkezőnek fel kell töltenie az E-felvételi felületére.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 2022. február 15. után megszerzett nyelvvizsga-bizonyítványok adatait az e-ügyintézés során kell rögzíteni (április 20. és július 7. között).</a:t>
            </a:r>
            <a:br>
              <a:rPr lang="hu-HU" sz="2000" dirty="0">
                <a:solidFill>
                  <a:schemeClr val="tx1"/>
                </a:solidFill>
              </a:rPr>
            </a:b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Az előrehozott érettségi vizsga eredményét bizonyító törzslapkivonat  eredményét nem kell megadni és fel sem kell tölteni.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Az eredményét az érettségi bizonyítvány fogja tartalmazni.</a:t>
            </a:r>
          </a:p>
        </p:txBody>
      </p:sp>
    </p:spTree>
    <p:extLst>
      <p:ext uri="{BB962C8B-B14F-4D97-AF65-F5344CB8AC3E}">
        <p14:creationId xmlns:p14="http://schemas.microsoft.com/office/powerpoint/2010/main" val="40256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A jelentkezési helyek kiválasztása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5209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hu-HU" sz="2000" dirty="0">
                <a:solidFill>
                  <a:schemeClr val="tx1"/>
                </a:solidFill>
              </a:rPr>
              <a:t>A jelentkezési helyeket legördülő menüből kell kiválasztani. Figyelni kell arra, hogy pontosan azt a képzést, szintet, munkarendet, finanszírozási  formát válassza ki, amelyre jelentkezni kíván!</a:t>
            </a:r>
          </a:p>
          <a:p>
            <a:pPr lvl="0"/>
            <a:r>
              <a:rPr lang="hu-HU" sz="2000" dirty="0">
                <a:solidFill>
                  <a:schemeClr val="tx1"/>
                </a:solidFill>
              </a:rPr>
              <a:t>A felvételi jelentkezés 3 államilag támogatott képzésre való jelentkezést esetén </a:t>
            </a:r>
            <a:r>
              <a:rPr lang="hu-HU" sz="2000" b="1" dirty="0">
                <a:solidFill>
                  <a:schemeClr val="tx1"/>
                </a:solidFill>
              </a:rPr>
              <a:t>díjtalan</a:t>
            </a: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A három díjtalan jelentkezés mellett még 3 államilag finanszírozott hely megjelölésére van lehetőség kiegészítő díj (2000-2000 Ft) megfizetésével.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Ha a jelentkezési helyeknél csak a finanszírozási forma eltérő, akkor az 1 jelentkezésnek számít!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A jelentkezésnél ennek a két sornak nem</a:t>
            </a:r>
            <a:br>
              <a:rPr lang="hu-HU" sz="2000" dirty="0"/>
            </a:br>
            <a:r>
              <a:rPr lang="hu-HU" sz="2000" dirty="0">
                <a:solidFill>
                  <a:schemeClr val="tx1"/>
                </a:solidFill>
              </a:rPr>
              <a:t>kell egymás után szerepelnie!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602" y="4594103"/>
            <a:ext cx="4976003" cy="219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755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afccece8-122f-4587-8ff1-c6ced1f759e6">
      <UserInfo>
        <DisplayName/>
        <AccountId xsi:nil="true"/>
        <AccountType/>
      </UserInfo>
    </Student_Groups>
    <Distribution_Groups xmlns="afccece8-122f-4587-8ff1-c6ced1f759e6" xsi:nil="true"/>
    <Self_Registration_Enabled xmlns="afccece8-122f-4587-8ff1-c6ced1f759e6" xsi:nil="true"/>
    <AppVersion xmlns="afccece8-122f-4587-8ff1-c6ced1f759e6" xsi:nil="true"/>
    <Invited_Teachers xmlns="afccece8-122f-4587-8ff1-c6ced1f759e6" xsi:nil="true"/>
    <CultureName xmlns="afccece8-122f-4587-8ff1-c6ced1f759e6" xsi:nil="true"/>
    <Templates xmlns="afccece8-122f-4587-8ff1-c6ced1f759e6" xsi:nil="true"/>
    <Has_Teacher_Only_SectionGroup xmlns="afccece8-122f-4587-8ff1-c6ced1f759e6" xsi:nil="true"/>
    <Invited_Students xmlns="afccece8-122f-4587-8ff1-c6ced1f759e6" xsi:nil="true"/>
    <LMS_Mappings xmlns="afccece8-122f-4587-8ff1-c6ced1f759e6" xsi:nil="true"/>
    <FolderType xmlns="afccece8-122f-4587-8ff1-c6ced1f759e6" xsi:nil="true"/>
    <Teachers xmlns="afccece8-122f-4587-8ff1-c6ced1f759e6">
      <UserInfo>
        <DisplayName/>
        <AccountId xsi:nil="true"/>
        <AccountType/>
      </UserInfo>
    </Teachers>
    <Is_Collaboration_Space_Locked xmlns="afccece8-122f-4587-8ff1-c6ced1f759e6" xsi:nil="true"/>
    <Teams_Channel_Section_Location xmlns="afccece8-122f-4587-8ff1-c6ced1f759e6" xsi:nil="true"/>
    <TeamsChannelId xmlns="afccece8-122f-4587-8ff1-c6ced1f759e6" xsi:nil="true"/>
    <IsNotebookLocked xmlns="afccece8-122f-4587-8ff1-c6ced1f759e6" xsi:nil="true"/>
    <Owner xmlns="afccece8-122f-4587-8ff1-c6ced1f759e6">
      <UserInfo>
        <DisplayName/>
        <AccountId xsi:nil="true"/>
        <AccountType/>
      </UserInfo>
    </Owner>
    <Students xmlns="afccece8-122f-4587-8ff1-c6ced1f759e6">
      <UserInfo>
        <DisplayName/>
        <AccountId xsi:nil="true"/>
        <AccountType/>
      </UserInfo>
    </Students>
    <Math_Settings xmlns="afccece8-122f-4587-8ff1-c6ced1f759e6" xsi:nil="true"/>
    <NotebookType xmlns="afccece8-122f-4587-8ff1-c6ced1f759e6" xsi:nil="true"/>
    <DefaultSectionNames xmlns="afccece8-122f-4587-8ff1-c6ced1f759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3209553A79FF34899E4B5B92294A44E" ma:contentTypeVersion="32" ma:contentTypeDescription="Új dokumentum létrehozása." ma:contentTypeScope="" ma:versionID="b9f0fb726af2be6f80a4c880c7ea0e1e">
  <xsd:schema xmlns:xsd="http://www.w3.org/2001/XMLSchema" xmlns:xs="http://www.w3.org/2001/XMLSchema" xmlns:p="http://schemas.microsoft.com/office/2006/metadata/properties" xmlns:ns3="afccece8-122f-4587-8ff1-c6ced1f759e6" xmlns:ns4="0268e26b-0f24-4771-ac7d-7ecc333a3e45" targetNamespace="http://schemas.microsoft.com/office/2006/metadata/properties" ma:root="true" ma:fieldsID="de6b90245a5483a4435c929feaaaff9d" ns3:_="" ns4:_="">
    <xsd:import namespace="afccece8-122f-4587-8ff1-c6ced1f759e6"/>
    <xsd:import namespace="0268e26b-0f24-4771-ac7d-7ecc333a3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cece8-122f-4587-8ff1-c6ced1f75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e26b-0f24-4771-ac7d-7ecc333a3e4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Megosztási tipp kivonat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BD5254-40B3-4C35-8A55-9CE41C4A6A7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0268e26b-0f24-4771-ac7d-7ecc333a3e45"/>
    <ds:schemaRef ds:uri="afccece8-122f-4587-8ff1-c6ced1f759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412C07-E8ED-484B-A5D7-F6525B22AD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781A9-F705-45C4-8975-59FC1BE8C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cece8-122f-4587-8ff1-c6ced1f759e6"/>
    <ds:schemaRef ds:uri="0268e26b-0f24-4771-ac7d-7ecc333a3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1081</TotalTime>
  <Words>1675</Words>
  <Application>Microsoft Office PowerPoint</Application>
  <PresentationFormat>Szélesvásznú</PresentationFormat>
  <Paragraphs>89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Fazetta</vt:lpstr>
      <vt:lpstr>Felvételi jelentkezés</vt:lpstr>
      <vt:lpstr>Felvételi menetrend 1.</vt:lpstr>
      <vt:lpstr>A jelentkezés menete</vt:lpstr>
      <vt:lpstr>Dokumentumok feltöltése</vt:lpstr>
      <vt:lpstr>Középiskolai bizonyítvány</vt:lpstr>
      <vt:lpstr>Többlet pontok igazolásához szükséges dokumentumok</vt:lpstr>
      <vt:lpstr>Befizetések és igazolása</vt:lpstr>
      <vt:lpstr>Nem kell feltölteni!</vt:lpstr>
      <vt:lpstr>A jelentkezési helyek kiválasztása</vt:lpstr>
      <vt:lpstr>PowerPoint-bemutató</vt:lpstr>
      <vt:lpstr>Hitelesítés</vt:lpstr>
      <vt:lpstr>Felvételi menetrend 2.</vt:lpstr>
      <vt:lpstr>Hiánypótlás</vt:lpstr>
      <vt:lpstr>Fontos!</vt:lpstr>
      <vt:lpstr>Felvételi menetrend 3.</vt:lpstr>
      <vt:lpstr>Alkalmassági vizsga</vt:lpstr>
      <vt:lpstr>Duális képzés 1.</vt:lpstr>
      <vt:lpstr>Duális képzés 2.</vt:lpstr>
      <vt:lpstr>Felsőfokú szakképzés</vt:lpstr>
      <vt:lpstr>Államilag támogatott képzés 1.</vt:lpstr>
      <vt:lpstr>Államilag támogatott képzés 2.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jelentkezés</dc:title>
  <dc:creator>Makranczi Zsolt</dc:creator>
  <cp:lastModifiedBy>Zsolt Makranczi</cp:lastModifiedBy>
  <cp:revision>108</cp:revision>
  <dcterms:created xsi:type="dcterms:W3CDTF">2020-12-29T11:03:59Z</dcterms:created>
  <dcterms:modified xsi:type="dcterms:W3CDTF">2022-01-11T06:51:02Z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0x01010093209553A79FF34899E4B5B92294A44E</vt:lpwstr>
  </property>
</Properties>
</file>