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3"/>
  </p:sldMasterIdLst>
  <p:notesMasterIdLst>
    <p:notesMasterId r:id="rId23"/>
  </p:notesMasterIdLst>
  <p:sldIdLst>
    <p:sldId id="256" r:id="rId4"/>
    <p:sldId id="269" r:id="rId5"/>
    <p:sldId id="262" r:id="rId6"/>
    <p:sldId id="263" r:id="rId7"/>
    <p:sldId id="264" r:id="rId8"/>
    <p:sldId id="274" r:id="rId9"/>
    <p:sldId id="283" r:id="rId10"/>
    <p:sldId id="275" r:id="rId11"/>
    <p:sldId id="281" r:id="rId12"/>
    <p:sldId id="286" r:id="rId13"/>
    <p:sldId id="282" r:id="rId14"/>
    <p:sldId id="276" r:id="rId15"/>
    <p:sldId id="280" r:id="rId16"/>
    <p:sldId id="284" r:id="rId17"/>
    <p:sldId id="277" r:id="rId18"/>
    <p:sldId id="265" r:id="rId19"/>
    <p:sldId id="270" r:id="rId20"/>
    <p:sldId id="278" r:id="rId21"/>
    <p:sldId id="268" r:id="rId22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000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2" d="100"/>
          <a:sy n="82" d="100"/>
        </p:scale>
        <p:origin x="61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solt Makranczi" userId="c39e7f42-4243-47cf-b470-93902815b488" providerId="ADAL" clId="{2220556C-8152-426B-9291-E2F460A88192}"/>
    <pc:docChg chg="modSld">
      <pc:chgData name="Zsolt Makranczi" userId="c39e7f42-4243-47cf-b470-93902815b488" providerId="ADAL" clId="{2220556C-8152-426B-9291-E2F460A88192}" dt="2022-01-11T03:02:31.448" v="3" actId="20577"/>
      <pc:docMkLst>
        <pc:docMk/>
      </pc:docMkLst>
      <pc:sldChg chg="modSp">
        <pc:chgData name="Zsolt Makranczi" userId="c39e7f42-4243-47cf-b470-93902815b488" providerId="ADAL" clId="{2220556C-8152-426B-9291-E2F460A88192}" dt="2022-01-11T03:02:31.448" v="3" actId="20577"/>
        <pc:sldMkLst>
          <pc:docMk/>
          <pc:sldMk cId="0" sldId="278"/>
        </pc:sldMkLst>
        <pc:spChg chg="mod">
          <ac:chgData name="Zsolt Makranczi" userId="c39e7f42-4243-47cf-b470-93902815b488" providerId="ADAL" clId="{2220556C-8152-426B-9291-E2F460A88192}" dt="2022-01-11T03:02:31.448" v="3" actId="20577"/>
          <ac:spMkLst>
            <pc:docMk/>
            <pc:sldMk cId="0" sldId="278"/>
            <ac:spMk id="22531" creationId="{583BD58C-60BB-4214-8216-37487D4701F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7533EC11-43EE-4F6B-A581-2392FF651DF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EDA44E0-BBB0-4826-BCC9-57A7CA9DD70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6962EE8E-A560-4F4D-9208-C5E1256890F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B77AD8F1-344D-4A0F-B15F-DCA52F450C5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noProof="0"/>
              <a:t>Mintaszöveg szerkesztése</a:t>
            </a:r>
          </a:p>
          <a:p>
            <a:pPr lvl="1"/>
            <a:r>
              <a:rPr lang="hu-HU" altLang="hu-HU" noProof="0"/>
              <a:t>Második szint</a:t>
            </a:r>
          </a:p>
          <a:p>
            <a:pPr lvl="2"/>
            <a:r>
              <a:rPr lang="hu-HU" altLang="hu-HU" noProof="0"/>
              <a:t>Harmadik szint</a:t>
            </a:r>
          </a:p>
          <a:p>
            <a:pPr lvl="3"/>
            <a:r>
              <a:rPr lang="hu-HU" altLang="hu-HU" noProof="0"/>
              <a:t>Negyedik szint</a:t>
            </a:r>
          </a:p>
          <a:p>
            <a:pPr lvl="4"/>
            <a:r>
              <a:rPr lang="hu-HU" altLang="hu-HU" noProof="0"/>
              <a:t>Ötödik szint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7F7D798F-9F2D-445A-875A-D9DC028ED7E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D7470381-3958-4BCE-B4F5-F28E57855F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BC8D3FA-CB0C-4408-B200-38E33EC6E6B8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F1D63626-3863-40F3-9EBD-4321136A7E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A1A72A7-5E23-4586-807E-98ACE023DCC6}" type="slidenum">
              <a:rPr lang="hu-HU" altLang="hu-HU"/>
              <a:pPr>
                <a:spcBef>
                  <a:spcPct val="0"/>
                </a:spcBef>
              </a:pPr>
              <a:t>16</a:t>
            </a:fld>
            <a:endParaRPr lang="hu-HU" altLang="hu-HU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6A981AFD-0581-4599-9545-875DEFC550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48145D77-3B7D-4183-AA5E-ADA636E0FB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6A768DFB-D6F5-456D-9413-D28CBD8A342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69A4CC4C-D4EE-4CCC-ACC1-66C5FB63A7A2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58F0EE3A-6B73-4ED0-ADE8-AFEE742B35C6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>
                <a:gd name="T0" fmla="*/ 0 w 5760"/>
                <a:gd name="T1" fmla="*/ 0 h 1104"/>
                <a:gd name="T2" fmla="*/ 5760 w 5760"/>
                <a:gd name="T3" fmla="*/ 0 h 1104"/>
                <a:gd name="T4" fmla="*/ 5760 w 5760"/>
                <a:gd name="T5" fmla="*/ 720 h 1104"/>
                <a:gd name="T6" fmla="*/ 3600 w 5760"/>
                <a:gd name="T7" fmla="*/ 624 h 1104"/>
                <a:gd name="T8" fmla="*/ 0 w 5760"/>
                <a:gd name="T9" fmla="*/ 1000 h 1104"/>
                <a:gd name="T10" fmla="*/ 0 w 5760"/>
                <a:gd name="T11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FC74800E-E158-4C6F-9450-08E72F20CD19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>
                <a:gd name="T0" fmla="*/ 0 w 5760"/>
                <a:gd name="T1" fmla="*/ 582 h 3587"/>
                <a:gd name="T2" fmla="*/ 2640 w 5760"/>
                <a:gd name="T3" fmla="*/ 267 h 3587"/>
                <a:gd name="T4" fmla="*/ 3373 w 5760"/>
                <a:gd name="T5" fmla="*/ 160 h 3587"/>
                <a:gd name="T6" fmla="*/ 5760 w 5760"/>
                <a:gd name="T7" fmla="*/ 358 h 3587"/>
                <a:gd name="T8" fmla="*/ 5760 w 5760"/>
                <a:gd name="T9" fmla="*/ 3587 h 3587"/>
                <a:gd name="T10" fmla="*/ 0 w 5760"/>
                <a:gd name="T11" fmla="*/ 3587 h 3587"/>
                <a:gd name="T12" fmla="*/ 0 w 5760"/>
                <a:gd name="T13" fmla="*/ 582 h 3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1E76D792-E1A9-41A5-8D9D-23CED4D6FC55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>
                <a:gd name="T0" fmla="*/ 0 w 5760"/>
                <a:gd name="T1" fmla="*/ 163 h 538"/>
                <a:gd name="T2" fmla="*/ 0 w 5760"/>
                <a:gd name="T3" fmla="*/ 403 h 538"/>
                <a:gd name="T4" fmla="*/ 1773 w 5760"/>
                <a:gd name="T5" fmla="*/ 443 h 538"/>
                <a:gd name="T6" fmla="*/ 4573 w 5760"/>
                <a:gd name="T7" fmla="*/ 176 h 538"/>
                <a:gd name="T8" fmla="*/ 5760 w 5760"/>
                <a:gd name="T9" fmla="*/ 536 h 538"/>
                <a:gd name="T10" fmla="*/ 5760 w 5760"/>
                <a:gd name="T11" fmla="*/ 163 h 538"/>
                <a:gd name="T12" fmla="*/ 4560 w 5760"/>
                <a:gd name="T13" fmla="*/ 29 h 538"/>
                <a:gd name="T14" fmla="*/ 1987 w 5760"/>
                <a:gd name="T15" fmla="*/ 336 h 538"/>
                <a:gd name="T16" fmla="*/ 0 w 5760"/>
                <a:gd name="T17" fmla="*/ 163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C408567D-FDF3-445B-97F8-2C4B1C4ACAF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515"/>
              <a:ext cx="5760" cy="674"/>
            </a:xfrm>
            <a:custGeom>
              <a:avLst/>
              <a:gdLst>
                <a:gd name="T0" fmla="*/ 0 w 5760"/>
                <a:gd name="T1" fmla="*/ 246 h 674"/>
                <a:gd name="T2" fmla="*/ 0 w 5760"/>
                <a:gd name="T3" fmla="*/ 406 h 674"/>
                <a:gd name="T4" fmla="*/ 1280 w 5760"/>
                <a:gd name="T5" fmla="*/ 645 h 674"/>
                <a:gd name="T6" fmla="*/ 1627 w 5760"/>
                <a:gd name="T7" fmla="*/ 580 h 674"/>
                <a:gd name="T8" fmla="*/ 4493 w 5760"/>
                <a:gd name="T9" fmla="*/ 113 h 674"/>
                <a:gd name="T10" fmla="*/ 5760 w 5760"/>
                <a:gd name="T11" fmla="*/ 606 h 674"/>
                <a:gd name="T12" fmla="*/ 5760 w 5760"/>
                <a:gd name="T13" fmla="*/ 233 h 674"/>
                <a:gd name="T14" fmla="*/ 4040 w 5760"/>
                <a:gd name="T15" fmla="*/ 33 h 674"/>
                <a:gd name="T16" fmla="*/ 1093 w 5760"/>
                <a:gd name="T17" fmla="*/ 433 h 674"/>
                <a:gd name="T18" fmla="*/ 0 w 5760"/>
                <a:gd name="T19" fmla="*/ 246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5DE9F302-02A2-4962-9377-3FBBE03F0FC8}"/>
                </a:ext>
              </a:extLst>
            </p:cNvPr>
            <p:cNvSpPr>
              <a:spLocks/>
            </p:cNvSpPr>
            <p:nvPr/>
          </p:nvSpPr>
          <p:spPr bwMode="white">
            <a:xfrm>
              <a:off x="1560" y="959"/>
              <a:ext cx="4200" cy="3361"/>
            </a:xfrm>
            <a:custGeom>
              <a:avLst/>
              <a:gdLst>
                <a:gd name="T0" fmla="*/ 0 w 4200"/>
                <a:gd name="T1" fmla="*/ 3361 h 3361"/>
                <a:gd name="T2" fmla="*/ 1054 w 4200"/>
                <a:gd name="T3" fmla="*/ 295 h 3361"/>
                <a:gd name="T4" fmla="*/ 4200 w 4200"/>
                <a:gd name="T5" fmla="*/ 1588 h 3361"/>
                <a:gd name="T6" fmla="*/ 4200 w 4200"/>
                <a:gd name="T7" fmla="*/ 2028 h 3361"/>
                <a:gd name="T8" fmla="*/ 1200 w 4200"/>
                <a:gd name="T9" fmla="*/ 442 h 3361"/>
                <a:gd name="T10" fmla="*/ 347 w 4200"/>
                <a:gd name="T11" fmla="*/ 3361 h 3361"/>
                <a:gd name="T12" fmla="*/ 0 w 4200"/>
                <a:gd name="T13" fmla="*/ 3361 h 3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93F48E20-85D7-43ED-BB6E-444DFA5DD8F5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>
                <a:gd name="T0" fmla="*/ 0 w 5760"/>
                <a:gd name="T1" fmla="*/ 804 h 1925"/>
                <a:gd name="T2" fmla="*/ 0 w 5760"/>
                <a:gd name="T3" fmla="*/ 991 h 1925"/>
                <a:gd name="T4" fmla="*/ 1547 w 5760"/>
                <a:gd name="T5" fmla="*/ 1818 h 1925"/>
                <a:gd name="T6" fmla="*/ 3253 w 5760"/>
                <a:gd name="T7" fmla="*/ 351 h 1925"/>
                <a:gd name="T8" fmla="*/ 5760 w 5760"/>
                <a:gd name="T9" fmla="*/ 1537 h 1925"/>
                <a:gd name="T10" fmla="*/ 5760 w 5760"/>
                <a:gd name="T11" fmla="*/ 1151 h 1925"/>
                <a:gd name="T12" fmla="*/ 3240 w 5760"/>
                <a:gd name="T13" fmla="*/ 84 h 1925"/>
                <a:gd name="T14" fmla="*/ 1573 w 5760"/>
                <a:gd name="T15" fmla="*/ 1671 h 1925"/>
                <a:gd name="T16" fmla="*/ 0 w 5760"/>
                <a:gd name="T17" fmla="*/ 804 h 1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AB5F1F55-B897-4615-9F11-0B4AE8F5FDFC}"/>
                </a:ext>
              </a:extLst>
            </p:cNvPr>
            <p:cNvSpPr>
              <a:spLocks/>
            </p:cNvSpPr>
            <p:nvPr/>
          </p:nvSpPr>
          <p:spPr bwMode="white">
            <a:xfrm>
              <a:off x="0" y="2238"/>
              <a:ext cx="3929" cy="2120"/>
            </a:xfrm>
            <a:custGeom>
              <a:avLst/>
              <a:gdLst>
                <a:gd name="T0" fmla="*/ 0 w 4196"/>
                <a:gd name="T1" fmla="*/ 415 h 2120"/>
                <a:gd name="T2" fmla="*/ 0 w 4196"/>
                <a:gd name="T3" fmla="*/ 508 h 2120"/>
                <a:gd name="T4" fmla="*/ 1933 w 4196"/>
                <a:gd name="T5" fmla="*/ 229 h 2120"/>
                <a:gd name="T6" fmla="*/ 3920 w 4196"/>
                <a:gd name="T7" fmla="*/ 1055 h 2120"/>
                <a:gd name="T8" fmla="*/ 3587 w 4196"/>
                <a:gd name="T9" fmla="*/ 2082 h 2120"/>
                <a:gd name="T10" fmla="*/ 3947 w 4196"/>
                <a:gd name="T11" fmla="*/ 829 h 2120"/>
                <a:gd name="T12" fmla="*/ 2253 w 4196"/>
                <a:gd name="T13" fmla="*/ 69 h 2120"/>
                <a:gd name="T14" fmla="*/ 0 w 4196"/>
                <a:gd name="T15" fmla="*/ 415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hu-HU"/>
            </a:p>
          </p:txBody>
        </p:sp>
      </p:grpSp>
      <p:sp>
        <p:nvSpPr>
          <p:cNvPr id="307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hu-HU" altLang="hu-HU" noProof="0"/>
              <a:t>Mintacím szerkesztése</a:t>
            </a:r>
          </a:p>
        </p:txBody>
      </p:sp>
      <p:sp>
        <p:nvSpPr>
          <p:cNvPr id="307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hu-HU" altLang="hu-HU" noProof="0"/>
              <a:t>Alcím mintájának szerkesztése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10739021-149A-4706-A4FA-09FA56E53EFC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F97FF7F4-28E1-4C0E-8A15-E0AEE015E9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E378E4A1-506D-476C-AF2C-8018B61736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fld id="{4F516BB4-9058-4387-85A8-6288A566202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42988171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B0A20E91-6563-475A-A777-2F7D4DAE98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0EAFCAD1-2A4B-414E-B4CF-96D016EE22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B4EB30EB-1FF9-4F0A-BA04-91F0A1BA8C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3F939C-4813-4890-9A31-A663F1CEA93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189941114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7C39B14C-D0B6-4D90-9648-FBCD9358F5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1514CC45-A152-41FE-8A89-DD68F508E8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AEA229B3-2C0A-46EC-A68A-B9F44BCD8A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24A956-1805-41CF-8DAA-8042D9EA1DB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11075638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Cím, szöveg és áb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ClipArt-elem helye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hu-HU" noProof="0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DB83C4B-BE4F-42C3-B15F-BAFDF95A64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9C54B73C-5FCF-4801-B34C-6212F09D07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7EB0B0FF-8B8F-4F3C-80DE-92234DBCC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B54685-19B8-4AD8-A102-263246617E2D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12153208"/>
      </p:ext>
    </p:extLst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Cím és szerkezeti vagy szervezeti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martArt-ábra helye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hu-HU" noProof="0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26A1178A-49E0-4520-8E0C-EA93BFD02E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4404E18E-AAE6-41F3-A786-061D901E35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A74874B8-594F-4D3E-9098-F816EA714C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5CB5EF-ED18-4FE1-A78D-444890E777E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326161129"/>
      </p:ext>
    </p:extLst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hu-HU" noProof="0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029D895-1D3A-44C2-B559-3F00855B16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22AED7C7-D4D1-4C03-955B-3B3DD00A9D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F6DC0514-27C4-43D7-96C4-71C12C86CE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6AC205-084E-409E-B05B-BF77B2B6AF5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41969682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CC952445-DBC9-492F-B44D-D59A00FC95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AA78AAE0-6D4A-4464-AE29-0C6EF85F06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9ADC48FE-6B6E-44BD-B318-4914F5E1DB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2D45C3-D0E9-4227-AE5F-C6F534F123C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265521663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FC002C6D-3AB5-4CB8-A42B-B464902979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E7C8C2B-91FD-4265-B25E-AE2E704FB3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7CBE251B-AFDB-434D-AFB9-D8E2CE97BF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3E4BD8-8AEE-4D7A-AC4D-D45CDFABFB4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82294856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619D8E4E-424E-4504-845A-97CD89682D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B51C5FDD-748E-4564-9693-E911790D9D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B8ACE7C5-A5EE-4CDB-B41D-841175010D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018E46-3D72-45D5-8D16-3320456C81AD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811875670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2FEA10E9-E674-469F-B9DD-9719EDC898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3793EF54-5B67-4778-AFD5-5ED75AB350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A0E55F0E-4ABB-4E87-8A64-4EA9DB66BF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756124-FE76-476E-8DAE-F051F5348408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42026384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C302588C-081F-4240-B481-EA8C5B8540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5CDAEF3E-61AB-4408-B839-669321FF56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AE99BF7E-03DD-4E08-9919-3EB751640D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0AB706-6138-4A63-9C7D-62A85909C95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217895583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65D5F728-D526-4FB2-AAB2-0D25C478A0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8750A902-6B14-4A39-8DE2-DF50F1C3ED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6D91E31E-9F89-448F-B105-76F50AF53D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2D1616-9093-43E1-AFD4-4DED7D68C19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30742602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A81E255E-751F-435C-A5C0-508BD4408D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3A0F3FD-CA31-401D-92F4-8CA7DFF5E4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C88D5AB8-E195-4176-A9CC-25B22AE2CE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9909D6-781E-49E8-9F41-3A9993C0E784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72052537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E6B7E9DB-2188-4A9B-B33C-D63544EA89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75894E6F-D332-4741-971E-EC597B9D03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4BF88D06-5873-4EB3-9B7B-A85A2830E6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906694-3EDD-4295-89FC-025C044E73D0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04728418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4D843117-C74F-4219-A7D7-B374EA39D42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29699" name="Rectangle 3">
              <a:extLst>
                <a:ext uri="{FF2B5EF4-FFF2-40B4-BE49-F238E27FC236}">
                  <a16:creationId xmlns:a16="http://schemas.microsoft.com/office/drawing/2014/main" id="{407B0F04-0A04-4E93-AAB6-B63FC152D4BB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9700" name="Freeform 4">
              <a:extLst>
                <a:ext uri="{FF2B5EF4-FFF2-40B4-BE49-F238E27FC236}">
                  <a16:creationId xmlns:a16="http://schemas.microsoft.com/office/drawing/2014/main" id="{5D44F896-9ED0-4A15-928C-42021F527A5E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>
                <a:gd name="T0" fmla="*/ 0 w 5760"/>
                <a:gd name="T1" fmla="*/ 0 h 1104"/>
                <a:gd name="T2" fmla="*/ 5760 w 5760"/>
                <a:gd name="T3" fmla="*/ 0 h 1104"/>
                <a:gd name="T4" fmla="*/ 5760 w 5760"/>
                <a:gd name="T5" fmla="*/ 720 h 1104"/>
                <a:gd name="T6" fmla="*/ 3600 w 5760"/>
                <a:gd name="T7" fmla="*/ 624 h 1104"/>
                <a:gd name="T8" fmla="*/ 0 w 5760"/>
                <a:gd name="T9" fmla="*/ 1000 h 1104"/>
                <a:gd name="T10" fmla="*/ 0 w 5760"/>
                <a:gd name="T11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9701" name="Freeform 5">
              <a:extLst>
                <a:ext uri="{FF2B5EF4-FFF2-40B4-BE49-F238E27FC236}">
                  <a16:creationId xmlns:a16="http://schemas.microsoft.com/office/drawing/2014/main" id="{9C17B8D7-C3A8-4DA1-AB51-35CBD2173268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>
                <a:gd name="T0" fmla="*/ 0 w 5760"/>
                <a:gd name="T1" fmla="*/ 582 h 3587"/>
                <a:gd name="T2" fmla="*/ 2640 w 5760"/>
                <a:gd name="T3" fmla="*/ 267 h 3587"/>
                <a:gd name="T4" fmla="*/ 3373 w 5760"/>
                <a:gd name="T5" fmla="*/ 160 h 3587"/>
                <a:gd name="T6" fmla="*/ 5760 w 5760"/>
                <a:gd name="T7" fmla="*/ 358 h 3587"/>
                <a:gd name="T8" fmla="*/ 5760 w 5760"/>
                <a:gd name="T9" fmla="*/ 3587 h 3587"/>
                <a:gd name="T10" fmla="*/ 0 w 5760"/>
                <a:gd name="T11" fmla="*/ 3587 h 3587"/>
                <a:gd name="T12" fmla="*/ 0 w 5760"/>
                <a:gd name="T13" fmla="*/ 582 h 3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9702" name="Freeform 6">
              <a:extLst>
                <a:ext uri="{FF2B5EF4-FFF2-40B4-BE49-F238E27FC236}">
                  <a16:creationId xmlns:a16="http://schemas.microsoft.com/office/drawing/2014/main" id="{CEECE778-7B7D-4009-96C6-039A3FB137C0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>
                <a:gd name="T0" fmla="*/ 0 w 5760"/>
                <a:gd name="T1" fmla="*/ 163 h 538"/>
                <a:gd name="T2" fmla="*/ 0 w 5760"/>
                <a:gd name="T3" fmla="*/ 403 h 538"/>
                <a:gd name="T4" fmla="*/ 1773 w 5760"/>
                <a:gd name="T5" fmla="*/ 443 h 538"/>
                <a:gd name="T6" fmla="*/ 4573 w 5760"/>
                <a:gd name="T7" fmla="*/ 176 h 538"/>
                <a:gd name="T8" fmla="*/ 5760 w 5760"/>
                <a:gd name="T9" fmla="*/ 536 h 538"/>
                <a:gd name="T10" fmla="*/ 5760 w 5760"/>
                <a:gd name="T11" fmla="*/ 163 h 538"/>
                <a:gd name="T12" fmla="*/ 4560 w 5760"/>
                <a:gd name="T13" fmla="*/ 29 h 538"/>
                <a:gd name="T14" fmla="*/ 1987 w 5760"/>
                <a:gd name="T15" fmla="*/ 336 h 538"/>
                <a:gd name="T16" fmla="*/ 0 w 5760"/>
                <a:gd name="T17" fmla="*/ 163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9703" name="Freeform 7">
              <a:extLst>
                <a:ext uri="{FF2B5EF4-FFF2-40B4-BE49-F238E27FC236}">
                  <a16:creationId xmlns:a16="http://schemas.microsoft.com/office/drawing/2014/main" id="{CA1F6DD2-6035-4462-835F-1B892DE37280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0" y="1515"/>
              <a:ext cx="5760" cy="674"/>
            </a:xfrm>
            <a:custGeom>
              <a:avLst/>
              <a:gdLst>
                <a:gd name="T0" fmla="*/ 0 w 5760"/>
                <a:gd name="T1" fmla="*/ 246 h 674"/>
                <a:gd name="T2" fmla="*/ 0 w 5760"/>
                <a:gd name="T3" fmla="*/ 406 h 674"/>
                <a:gd name="T4" fmla="*/ 1280 w 5760"/>
                <a:gd name="T5" fmla="*/ 645 h 674"/>
                <a:gd name="T6" fmla="*/ 1627 w 5760"/>
                <a:gd name="T7" fmla="*/ 580 h 674"/>
                <a:gd name="T8" fmla="*/ 4493 w 5760"/>
                <a:gd name="T9" fmla="*/ 113 h 674"/>
                <a:gd name="T10" fmla="*/ 5760 w 5760"/>
                <a:gd name="T11" fmla="*/ 606 h 674"/>
                <a:gd name="T12" fmla="*/ 5760 w 5760"/>
                <a:gd name="T13" fmla="*/ 233 h 674"/>
                <a:gd name="T14" fmla="*/ 4040 w 5760"/>
                <a:gd name="T15" fmla="*/ 33 h 674"/>
                <a:gd name="T16" fmla="*/ 1093 w 5760"/>
                <a:gd name="T17" fmla="*/ 433 h 674"/>
                <a:gd name="T18" fmla="*/ 0 w 5760"/>
                <a:gd name="T19" fmla="*/ 246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9704" name="Freeform 8">
              <a:extLst>
                <a:ext uri="{FF2B5EF4-FFF2-40B4-BE49-F238E27FC236}">
                  <a16:creationId xmlns:a16="http://schemas.microsoft.com/office/drawing/2014/main" id="{EFF41155-F32F-4A81-B74A-0F728F99563E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560" y="959"/>
              <a:ext cx="4200" cy="3361"/>
            </a:xfrm>
            <a:custGeom>
              <a:avLst/>
              <a:gdLst>
                <a:gd name="T0" fmla="*/ 0 w 4200"/>
                <a:gd name="T1" fmla="*/ 3361 h 3361"/>
                <a:gd name="T2" fmla="*/ 1054 w 4200"/>
                <a:gd name="T3" fmla="*/ 295 h 3361"/>
                <a:gd name="T4" fmla="*/ 4200 w 4200"/>
                <a:gd name="T5" fmla="*/ 1588 h 3361"/>
                <a:gd name="T6" fmla="*/ 4200 w 4200"/>
                <a:gd name="T7" fmla="*/ 2028 h 3361"/>
                <a:gd name="T8" fmla="*/ 1200 w 4200"/>
                <a:gd name="T9" fmla="*/ 442 h 3361"/>
                <a:gd name="T10" fmla="*/ 347 w 4200"/>
                <a:gd name="T11" fmla="*/ 3361 h 3361"/>
                <a:gd name="T12" fmla="*/ 0 w 4200"/>
                <a:gd name="T13" fmla="*/ 3361 h 3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9705" name="Freeform 9">
              <a:extLst>
                <a:ext uri="{FF2B5EF4-FFF2-40B4-BE49-F238E27FC236}">
                  <a16:creationId xmlns:a16="http://schemas.microsoft.com/office/drawing/2014/main" id="{669B4D4C-F489-4266-AD0F-52968D490EFF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>
                <a:gd name="T0" fmla="*/ 0 w 5760"/>
                <a:gd name="T1" fmla="*/ 804 h 1925"/>
                <a:gd name="T2" fmla="*/ 0 w 5760"/>
                <a:gd name="T3" fmla="*/ 991 h 1925"/>
                <a:gd name="T4" fmla="*/ 1547 w 5760"/>
                <a:gd name="T5" fmla="*/ 1818 h 1925"/>
                <a:gd name="T6" fmla="*/ 3253 w 5760"/>
                <a:gd name="T7" fmla="*/ 351 h 1925"/>
                <a:gd name="T8" fmla="*/ 5760 w 5760"/>
                <a:gd name="T9" fmla="*/ 1537 h 1925"/>
                <a:gd name="T10" fmla="*/ 5760 w 5760"/>
                <a:gd name="T11" fmla="*/ 1151 h 1925"/>
                <a:gd name="T12" fmla="*/ 3240 w 5760"/>
                <a:gd name="T13" fmla="*/ 84 h 1925"/>
                <a:gd name="T14" fmla="*/ 1573 w 5760"/>
                <a:gd name="T15" fmla="*/ 1671 h 1925"/>
                <a:gd name="T16" fmla="*/ 0 w 5760"/>
                <a:gd name="T17" fmla="*/ 804 h 1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9706" name="Freeform 10">
              <a:extLst>
                <a:ext uri="{FF2B5EF4-FFF2-40B4-BE49-F238E27FC236}">
                  <a16:creationId xmlns:a16="http://schemas.microsoft.com/office/drawing/2014/main" id="{C077871C-519F-4A1E-AC2F-430A481BB95F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0" y="2238"/>
              <a:ext cx="3929" cy="2120"/>
            </a:xfrm>
            <a:custGeom>
              <a:avLst/>
              <a:gdLst>
                <a:gd name="T0" fmla="*/ 0 w 4196"/>
                <a:gd name="T1" fmla="*/ 415 h 2120"/>
                <a:gd name="T2" fmla="*/ 0 w 4196"/>
                <a:gd name="T3" fmla="*/ 508 h 2120"/>
                <a:gd name="T4" fmla="*/ 1933 w 4196"/>
                <a:gd name="T5" fmla="*/ 229 h 2120"/>
                <a:gd name="T6" fmla="*/ 3920 w 4196"/>
                <a:gd name="T7" fmla="*/ 1055 h 2120"/>
                <a:gd name="T8" fmla="*/ 3587 w 4196"/>
                <a:gd name="T9" fmla="*/ 2082 h 2120"/>
                <a:gd name="T10" fmla="*/ 3947 w 4196"/>
                <a:gd name="T11" fmla="*/ 829 h 2120"/>
                <a:gd name="T12" fmla="*/ 2253 w 4196"/>
                <a:gd name="T13" fmla="*/ 69 h 2120"/>
                <a:gd name="T14" fmla="*/ 0 w 4196"/>
                <a:gd name="T15" fmla="*/ 415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hu-HU"/>
            </a:p>
          </p:txBody>
        </p:sp>
      </p:grpSp>
      <p:sp>
        <p:nvSpPr>
          <p:cNvPr id="1027" name="Rectangle 11">
            <a:extLst>
              <a:ext uri="{FF2B5EF4-FFF2-40B4-BE49-F238E27FC236}">
                <a16:creationId xmlns:a16="http://schemas.microsoft.com/office/drawing/2014/main" id="{906D4125-8DA0-4334-A23A-6058CDAF5A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29708" name="Rectangle 12">
            <a:extLst>
              <a:ext uri="{FF2B5EF4-FFF2-40B4-BE49-F238E27FC236}">
                <a16:creationId xmlns:a16="http://schemas.microsoft.com/office/drawing/2014/main" id="{A2CE517E-6F15-4A15-9C8A-ECBBCC9EDD2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29709" name="Rectangle 13">
            <a:extLst>
              <a:ext uri="{FF2B5EF4-FFF2-40B4-BE49-F238E27FC236}">
                <a16:creationId xmlns:a16="http://schemas.microsoft.com/office/drawing/2014/main" id="{D7018F9B-09D0-49BF-A928-E7E671D9911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29710" name="Rectangle 14">
            <a:extLst>
              <a:ext uri="{FF2B5EF4-FFF2-40B4-BE49-F238E27FC236}">
                <a16:creationId xmlns:a16="http://schemas.microsoft.com/office/drawing/2014/main" id="{A8C03A51-6959-41B0-84B9-54D1492598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/>
            </a:lvl1pPr>
          </a:lstStyle>
          <a:p>
            <a:fld id="{B3734A65-CB9F-4880-AD6D-27E87AB7286D}" type="slidenum">
              <a:rPr lang="hu-HU" altLang="hu-HU"/>
              <a:pPr/>
              <a:t>‹#›</a:t>
            </a:fld>
            <a:endParaRPr lang="hu-HU" altLang="hu-HU"/>
          </a:p>
        </p:txBody>
      </p:sp>
      <p:sp>
        <p:nvSpPr>
          <p:cNvPr id="1031" name="Rectangle 15">
            <a:extLst>
              <a:ext uri="{FF2B5EF4-FFF2-40B4-BE49-F238E27FC236}">
                <a16:creationId xmlns:a16="http://schemas.microsoft.com/office/drawing/2014/main" id="{5454778F-6556-4A7A-9EB7-D0AE51C800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7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844" r:id="rId12"/>
    <p:sldLayoutId id="2147483845" r:id="rId13"/>
    <p:sldLayoutId id="2147483846" r:id="rId14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lvi.hu/pub_bin/dload/FFT_22A/tablazatok/FFT_2022A_2sz_tablazat.pdf" TargetMode="External"/><Relationship Id="rId2" Type="http://schemas.openxmlformats.org/officeDocument/2006/relationships/hyperlink" Target="https://www.felvi.hu/felveteli/pontszamito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elvi.h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887BF3C-D65D-455D-B6A0-14C18F2007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590800"/>
            <a:ext cx="7772400" cy="1143000"/>
          </a:xfrm>
        </p:spPr>
        <p:txBody>
          <a:bodyPr/>
          <a:lstStyle/>
          <a:p>
            <a:pPr eaLnBrk="1" hangingPunct="1"/>
            <a:r>
              <a:rPr lang="hu-HU" altLang="hu-HU"/>
              <a:t>PONTSZÁMÍTÁS </a:t>
            </a:r>
            <a:br>
              <a:rPr lang="hu-HU" altLang="hu-HU"/>
            </a:br>
            <a:endParaRPr lang="hu-HU" altLang="hu-HU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ím 1">
            <a:extLst>
              <a:ext uri="{FF2B5EF4-FFF2-40B4-BE49-F238E27FC236}">
                <a16:creationId xmlns:a16="http://schemas.microsoft.com/office/drawing/2014/main" id="{7FEB4F98-64B0-42A5-B90B-E35405C7B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644900"/>
            <a:ext cx="7772400" cy="2520950"/>
          </a:xfrm>
        </p:spPr>
        <p:txBody>
          <a:bodyPr/>
          <a:lstStyle/>
          <a:p>
            <a:pPr algn="l"/>
            <a:r>
              <a:rPr lang="hu-HU" altLang="hu-HU" sz="2000">
                <a:solidFill>
                  <a:schemeClr val="tx1"/>
                </a:solidFill>
              </a:rPr>
              <a:t>Ebben az esetben meghatározták, hogy miből kell emelt szinten vizsgázni.</a:t>
            </a:r>
            <a:br>
              <a:rPr lang="hu-HU" altLang="hu-HU" sz="2000">
                <a:solidFill>
                  <a:schemeClr val="tx1"/>
                </a:solidFill>
              </a:rPr>
            </a:br>
            <a:br>
              <a:rPr lang="hu-HU" altLang="hu-HU" sz="2000">
                <a:solidFill>
                  <a:schemeClr val="tx1"/>
                </a:solidFill>
              </a:rPr>
            </a:br>
            <a:r>
              <a:rPr lang="hu-HU" altLang="hu-HU" sz="2000">
                <a:solidFill>
                  <a:schemeClr val="tx1"/>
                </a:solidFill>
              </a:rPr>
              <a:t>Ha a kijelölt tárgyból nincs emelt szintű eredmény a jelentkezés érvénytelen lesz, a más tárggyal nem helyettesíthető!</a:t>
            </a:r>
          </a:p>
        </p:txBody>
      </p:sp>
      <p:pic>
        <p:nvPicPr>
          <p:cNvPr id="13315" name="Kép 5">
            <a:extLst>
              <a:ext uri="{FF2B5EF4-FFF2-40B4-BE49-F238E27FC236}">
                <a16:creationId xmlns:a16="http://schemas.microsoft.com/office/drawing/2014/main" id="{9C513068-3E1C-4E8C-955D-3FF647C988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333375"/>
            <a:ext cx="8027988" cy="22558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ím 1">
            <a:extLst>
              <a:ext uri="{FF2B5EF4-FFF2-40B4-BE49-F238E27FC236}">
                <a16:creationId xmlns:a16="http://schemas.microsoft.com/office/drawing/2014/main" id="{73647E28-50AC-4280-8449-8662472D7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08500"/>
            <a:ext cx="7772400" cy="2089150"/>
          </a:xfrm>
        </p:spPr>
        <p:txBody>
          <a:bodyPr/>
          <a:lstStyle/>
          <a:p>
            <a:pPr algn="l"/>
            <a:r>
              <a:rPr lang="hu-HU" altLang="hu-HU" sz="2000">
                <a:solidFill>
                  <a:schemeClr val="tx1"/>
                </a:solidFill>
              </a:rPr>
              <a:t>A tanárszakokon előfordul mindkét eset:</a:t>
            </a:r>
            <a:br>
              <a:rPr lang="hu-HU" altLang="hu-HU" sz="2000">
                <a:solidFill>
                  <a:schemeClr val="tx1"/>
                </a:solidFill>
              </a:rPr>
            </a:br>
            <a:r>
              <a:rPr lang="hu-HU" altLang="hu-HU" sz="2000">
                <a:solidFill>
                  <a:schemeClr val="tx1"/>
                </a:solidFill>
              </a:rPr>
              <a:t>- válaszható emelt szintű tantárgy</a:t>
            </a:r>
            <a:br>
              <a:rPr lang="hu-HU" altLang="hu-HU" sz="2000">
                <a:solidFill>
                  <a:schemeClr val="tx1"/>
                </a:solidFill>
              </a:rPr>
            </a:br>
            <a:r>
              <a:rPr lang="hu-HU" altLang="hu-HU" sz="2000">
                <a:solidFill>
                  <a:schemeClr val="tx1"/>
                </a:solidFill>
              </a:rPr>
              <a:t>- megadott emelt szintű tantárgy</a:t>
            </a:r>
            <a:br>
              <a:rPr lang="hu-HU" altLang="hu-HU" sz="2000">
                <a:solidFill>
                  <a:schemeClr val="tx1"/>
                </a:solidFill>
              </a:rPr>
            </a:br>
            <a:br>
              <a:rPr lang="hu-HU" altLang="hu-HU" sz="2000">
                <a:solidFill>
                  <a:schemeClr val="tx1"/>
                </a:solidFill>
              </a:rPr>
            </a:br>
            <a:r>
              <a:rPr lang="hu-HU" altLang="hu-HU" sz="2000">
                <a:solidFill>
                  <a:schemeClr val="tx1"/>
                </a:solidFill>
              </a:rPr>
              <a:t>Minden esetben szükséges alkalmassági vizsga, akár több féle is!</a:t>
            </a:r>
            <a:br>
              <a:rPr lang="hu-HU" altLang="hu-HU" sz="2000">
                <a:solidFill>
                  <a:schemeClr val="tx1"/>
                </a:solidFill>
              </a:rPr>
            </a:br>
            <a:endParaRPr lang="hu-HU" altLang="hu-HU" sz="2000">
              <a:solidFill>
                <a:schemeClr val="tx1"/>
              </a:solidFill>
            </a:endParaRPr>
          </a:p>
        </p:txBody>
      </p:sp>
      <p:pic>
        <p:nvPicPr>
          <p:cNvPr id="14339" name="Tartalom helye 2">
            <a:extLst>
              <a:ext uri="{FF2B5EF4-FFF2-40B4-BE49-F238E27FC236}">
                <a16:creationId xmlns:a16="http://schemas.microsoft.com/office/drawing/2014/main" id="{8C8A202B-BFF2-4C42-9BDD-4302C1F8F0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4975" y="260350"/>
            <a:ext cx="8274050" cy="4137025"/>
          </a:xfrm>
        </p:spPr>
      </p:pic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>
            <a:extLst>
              <a:ext uri="{FF2B5EF4-FFF2-40B4-BE49-F238E27FC236}">
                <a16:creationId xmlns:a16="http://schemas.microsoft.com/office/drawing/2014/main" id="{AEECB9AA-DE93-4CE6-B553-E497F5714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Emelt szintű vizsga 3.</a:t>
            </a:r>
          </a:p>
        </p:txBody>
      </p:sp>
      <p:sp>
        <p:nvSpPr>
          <p:cNvPr id="15363" name="Tartalom helye 2">
            <a:extLst>
              <a:ext uri="{FF2B5EF4-FFF2-40B4-BE49-F238E27FC236}">
                <a16:creationId xmlns:a16="http://schemas.microsoft.com/office/drawing/2014/main" id="{E7C429D1-F966-4AF4-BBBF-0837CAF59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/>
              <a:t>A felsoroltak közül kettőt emelt szinten</a:t>
            </a:r>
            <a:br>
              <a:rPr lang="hu-HU" altLang="hu-HU"/>
            </a:br>
            <a:r>
              <a:rPr lang="hu-HU" altLang="hu-HU"/>
              <a:t>pl:</a:t>
            </a:r>
            <a:br>
              <a:rPr lang="hu-HU" altLang="hu-HU"/>
            </a:br>
            <a:r>
              <a:rPr lang="hu-HU" altLang="hu-HU"/>
              <a:t>- állatorvos</a:t>
            </a:r>
            <a:br>
              <a:rPr lang="hu-HU" altLang="hu-HU"/>
            </a:br>
            <a:r>
              <a:rPr lang="hu-HU" altLang="hu-HU"/>
              <a:t>- általános orvos</a:t>
            </a:r>
            <a:br>
              <a:rPr lang="hu-HU" altLang="hu-HU"/>
            </a:br>
            <a:r>
              <a:rPr lang="hu-HU" altLang="hu-HU"/>
              <a:t>- fogorvos</a:t>
            </a:r>
            <a:br>
              <a:rPr lang="hu-HU" altLang="hu-HU"/>
            </a:br>
            <a:r>
              <a:rPr lang="hu-HU" altLang="hu-HU"/>
              <a:t>- gyógyszerész</a:t>
            </a:r>
          </a:p>
        </p:txBody>
      </p:sp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ím 1">
            <a:extLst>
              <a:ext uri="{FF2B5EF4-FFF2-40B4-BE49-F238E27FC236}">
                <a16:creationId xmlns:a16="http://schemas.microsoft.com/office/drawing/2014/main" id="{1222BA34-B113-44C6-BEAE-ED032834E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08500"/>
            <a:ext cx="7772400" cy="1944688"/>
          </a:xfrm>
        </p:spPr>
        <p:txBody>
          <a:bodyPr/>
          <a:lstStyle/>
          <a:p>
            <a:r>
              <a:rPr lang="hu-HU" altLang="hu-HU" sz="2000">
                <a:solidFill>
                  <a:schemeClr val="tx1"/>
                </a:solidFill>
              </a:rPr>
              <a:t>No komment!</a:t>
            </a:r>
          </a:p>
        </p:txBody>
      </p:sp>
      <p:pic>
        <p:nvPicPr>
          <p:cNvPr id="16387" name="Tartalom helye 3">
            <a:extLst>
              <a:ext uri="{FF2B5EF4-FFF2-40B4-BE49-F238E27FC236}">
                <a16:creationId xmlns:a16="http://schemas.microsoft.com/office/drawing/2014/main" id="{C084C27A-BA12-4F41-99F6-6409AD4F5C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052513"/>
            <a:ext cx="8296275" cy="1958975"/>
          </a:xfrm>
        </p:spPr>
      </p:pic>
    </p:spTree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ím 1">
            <a:extLst>
              <a:ext uri="{FF2B5EF4-FFF2-40B4-BE49-F238E27FC236}">
                <a16:creationId xmlns:a16="http://schemas.microsoft.com/office/drawing/2014/main" id="{7614BF7A-5C8D-46FC-B8E2-0C8C6D606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33375"/>
            <a:ext cx="7772400" cy="6119813"/>
          </a:xfrm>
        </p:spPr>
        <p:txBody>
          <a:bodyPr/>
          <a:lstStyle/>
          <a:p>
            <a:r>
              <a:rPr lang="hu-HU" altLang="hu-HU"/>
              <a:t>Alkalmassági vizsga</a:t>
            </a:r>
            <a:br>
              <a:rPr lang="hu-HU" altLang="hu-HU"/>
            </a:br>
            <a:br>
              <a:rPr lang="hu-HU" altLang="hu-HU"/>
            </a:br>
            <a:br>
              <a:rPr lang="hu-HU" altLang="hu-HU"/>
            </a:br>
            <a:br>
              <a:rPr lang="hu-HU" altLang="hu-HU"/>
            </a:br>
            <a:br>
              <a:rPr lang="hu-HU" altLang="hu-HU"/>
            </a:br>
            <a:br>
              <a:rPr lang="hu-HU" altLang="hu-HU"/>
            </a:br>
            <a:br>
              <a:rPr lang="hu-HU" altLang="hu-HU"/>
            </a:br>
            <a:br>
              <a:rPr lang="hu-HU" altLang="hu-HU" sz="2000"/>
            </a:br>
            <a:br>
              <a:rPr lang="hu-HU" altLang="hu-HU" sz="2000"/>
            </a:br>
            <a:r>
              <a:rPr lang="hu-HU" altLang="hu-HU" sz="2000"/>
              <a:t>Az alkalmassági vizsga követelményeiről az egyetemek honlapján lehet tájékozódni.</a:t>
            </a:r>
            <a:br>
              <a:rPr lang="hu-HU" altLang="hu-HU" sz="2000"/>
            </a:br>
            <a:endParaRPr lang="hu-HU" altLang="hu-HU"/>
          </a:p>
        </p:txBody>
      </p:sp>
      <p:pic>
        <p:nvPicPr>
          <p:cNvPr id="17411" name="Tartalom helye 2">
            <a:extLst>
              <a:ext uri="{FF2B5EF4-FFF2-40B4-BE49-F238E27FC236}">
                <a16:creationId xmlns:a16="http://schemas.microsoft.com/office/drawing/2014/main" id="{A2922DF0-B2EA-4258-AF60-F0F06D81A2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41"/>
          <a:stretch>
            <a:fillRect/>
          </a:stretch>
        </p:blipFill>
        <p:spPr>
          <a:xfrm>
            <a:off x="865188" y="1412875"/>
            <a:ext cx="7413625" cy="3824288"/>
          </a:xfrm>
        </p:spPr>
      </p:pic>
    </p:spTree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1">
            <a:extLst>
              <a:ext uri="{FF2B5EF4-FFF2-40B4-BE49-F238E27FC236}">
                <a16:creationId xmlns:a16="http://schemas.microsoft.com/office/drawing/2014/main" id="{A042087A-7525-43DF-8B4F-5BFF4FE4F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Nyelvvizsga</a:t>
            </a:r>
          </a:p>
        </p:txBody>
      </p:sp>
      <p:sp>
        <p:nvSpPr>
          <p:cNvPr id="18435" name="Tartalom helye 2">
            <a:extLst>
              <a:ext uri="{FF2B5EF4-FFF2-40B4-BE49-F238E27FC236}">
                <a16:creationId xmlns:a16="http://schemas.microsoft.com/office/drawing/2014/main" id="{48B6017F-F0B7-49E1-8747-1E23FC827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dirty="0"/>
              <a:t>Most még minden nyelvvizsgáért jár pluszpont.</a:t>
            </a:r>
          </a:p>
          <a:p>
            <a:r>
              <a:rPr lang="hu-HU" altLang="hu-HU" dirty="0"/>
              <a:t>Ha valaki emelt szintű nyelvi érettségivel teljesíti a nyelvvizsga kötelezettségét, akkor az a kötelező emelt szintű vizsgának is beszámítható, ha felvételi tárgy</a:t>
            </a:r>
            <a:endParaRPr lang="hu-HU" altLang="hu-HU" dirty="0">
              <a:cs typeface="Times New Roman"/>
            </a:endParaRPr>
          </a:p>
        </p:txBody>
      </p:sp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410C2B8-F17A-4C74-BAFD-5C0F5CC0EB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/>
              <a:t>A jelentkező pontszámának kiszámítási módjai</a:t>
            </a:r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54327F61-B937-420B-A9E5-80EE01653BB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11213" y="3082925"/>
            <a:ext cx="3810000" cy="1828800"/>
          </a:xfrm>
        </p:spPr>
        <p:txBody>
          <a:bodyPr/>
          <a:lstStyle/>
          <a:p>
            <a:pPr eaLnBrk="1" hangingPunct="1"/>
            <a:r>
              <a:rPr lang="hu-HU" altLang="hu-HU"/>
              <a:t>A tanulmányi és az érettségi pontok összeadásával</a:t>
            </a:r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6A60CA50-7FEB-4F2F-BF41-68EAEE88ABC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3124200"/>
            <a:ext cx="3810000" cy="1558925"/>
          </a:xfrm>
        </p:spPr>
        <p:txBody>
          <a:bodyPr/>
          <a:lstStyle/>
          <a:p>
            <a:pPr eaLnBrk="1" hangingPunct="1"/>
            <a:r>
              <a:rPr lang="hu-HU" altLang="hu-HU"/>
              <a:t>A két felvételi tárgy érettségi pontjainak kétszerezésével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4" grpId="0" build="p" autoUpdateAnimBg="0" advAuto="2000"/>
      <p:bldP spid="20485" grpId="0" build="p" autoUpdateAnimBg="0" advAuto="200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9544E6C2-4541-4661-84CC-28A77F1FF6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80975" y="328613"/>
            <a:ext cx="91932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3600">
                <a:latin typeface="Comic Sans MS" panose="030F0702030302020204" pitchFamily="66" charset="0"/>
              </a:rPr>
              <a:t>A FELVÉTELI STRATÉGIA ALAPJAI: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E296504A-4925-424A-836C-F84B29B98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277938"/>
            <a:ext cx="85439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400">
                <a:latin typeface="Comic Sans MS" panose="030F0702030302020204" pitchFamily="66" charset="0"/>
              </a:rPr>
              <a:t>A KÉT FELVÉTELI TANTÁRGYBÓL MINNÉL MAGASABB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400">
                <a:latin typeface="Comic Sans MS" panose="030F0702030302020204" pitchFamily="66" charset="0"/>
              </a:rPr>
              <a:t>SZINTŰ ÉS MAGASABB SZÁZALÉKOS EREDMÉNY ELÉRÉSE.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>
              <a:latin typeface="Comic Sans MS" panose="030F0702030302020204" pitchFamily="66" charset="0"/>
            </a:endParaRP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B8BE9C40-F4C2-4B21-9C51-3AC4FD8F7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718050"/>
            <a:ext cx="70993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400">
                <a:latin typeface="Comic Sans MS" panose="030F0702030302020204" pitchFamily="66" charset="0"/>
              </a:rPr>
              <a:t>A KÖTELEZŐ ÉS VÁLASZTOTT ÉRETTSÉGI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400">
                <a:latin typeface="Comic Sans MS" panose="030F0702030302020204" pitchFamily="66" charset="0"/>
              </a:rPr>
              <a:t>TANTÁRGYAKBÓL 11. ÉS 12. ÉV VÉGÉN,</a:t>
            </a:r>
            <a:br>
              <a:rPr lang="hu-HU" altLang="hu-HU" sz="2400">
                <a:latin typeface="Comic Sans MS" panose="030F0702030302020204" pitchFamily="66" charset="0"/>
              </a:rPr>
            </a:br>
            <a:r>
              <a:rPr lang="hu-HU" altLang="hu-HU" sz="2400">
                <a:latin typeface="Comic Sans MS" panose="030F0702030302020204" pitchFamily="66" charset="0"/>
              </a:rPr>
              <a:t>VALAMINT AZ ÉRETTSÉGI VIZSGÁN MINÉL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400">
                <a:latin typeface="Comic Sans MS" panose="030F0702030302020204" pitchFamily="66" charset="0"/>
              </a:rPr>
              <a:t>JOBB EREDMÉNY ELÉRÉSE.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08B2C05D-8589-44E4-BB71-18586CADE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708275"/>
            <a:ext cx="82073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400">
                <a:latin typeface="Comic Sans MS" panose="030F0702030302020204" pitchFamily="66" charset="0"/>
              </a:rPr>
              <a:t>Két B2-ES, vagy C1-es KOMPLEX NYELVVIZSGA MEGSZERZÉSE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400">
                <a:latin typeface="Comic Sans MS" panose="030F0702030302020204" pitchFamily="66" charset="0"/>
              </a:rPr>
              <a:t>LEGKÉSŐBB 12. ÉV FÉLÉVÉIG. 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ím 1">
            <a:extLst>
              <a:ext uri="{FF2B5EF4-FFF2-40B4-BE49-F238E27FC236}">
                <a16:creationId xmlns:a16="http://schemas.microsoft.com/office/drawing/2014/main" id="{86E3B478-3A90-4707-81AB-48812E0C9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688" y="115888"/>
            <a:ext cx="7772400" cy="1143000"/>
          </a:xfrm>
        </p:spPr>
        <p:txBody>
          <a:bodyPr/>
          <a:lstStyle/>
          <a:p>
            <a:r>
              <a:rPr lang="hu-HU" altLang="hu-HU"/>
              <a:t>Információk</a:t>
            </a:r>
          </a:p>
        </p:txBody>
      </p:sp>
      <p:sp>
        <p:nvSpPr>
          <p:cNvPr id="22531" name="Tartalom helye 2">
            <a:extLst>
              <a:ext uri="{FF2B5EF4-FFF2-40B4-BE49-F238E27FC236}">
                <a16:creationId xmlns:a16="http://schemas.microsoft.com/office/drawing/2014/main" id="{583BD58C-60BB-4214-8216-37487D470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84313"/>
            <a:ext cx="7772400" cy="496887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hu-HU" altLang="hu-HU" dirty="0"/>
              <a:t>Pontszámító kalkulátor</a:t>
            </a:r>
          </a:p>
          <a:p>
            <a:pPr marL="0" indent="0">
              <a:buFontTx/>
              <a:buNone/>
            </a:pPr>
            <a:r>
              <a:rPr lang="hu-HU" altLang="hu-HU" dirty="0">
                <a:hlinkClick r:id="rId2"/>
              </a:rPr>
              <a:t>https://www.felvi.hu/felveteli/pontszamito</a:t>
            </a:r>
            <a:endParaRPr lang="hu-HU" altLang="hu-HU" dirty="0"/>
          </a:p>
          <a:p>
            <a:pPr marL="0" indent="0">
              <a:buFontTx/>
              <a:buNone/>
            </a:pPr>
            <a:endParaRPr lang="hu-HU" altLang="hu-HU" dirty="0"/>
          </a:p>
          <a:p>
            <a:pPr marL="0" indent="0">
              <a:buFontTx/>
              <a:buNone/>
            </a:pPr>
            <a:r>
              <a:rPr lang="hu-HU" altLang="hu-HU" dirty="0"/>
              <a:t>Felvételi tárgyak:</a:t>
            </a:r>
          </a:p>
          <a:p>
            <a:pPr marL="0" indent="0">
              <a:buFontTx/>
              <a:buNone/>
            </a:pPr>
            <a:r>
              <a:rPr lang="hu-HU" altLang="hu-HU" dirty="0">
                <a:hlinkClick r:id="rId3"/>
              </a:rPr>
              <a:t>https://www.felvi.hu/pub_bin/dload/FFT_22A/tablazatok/FFT_2022A_2sz_tablazat.pdf</a:t>
            </a:r>
            <a:endParaRPr lang="hu-HU" altLang="hu-HU" dirty="0"/>
          </a:p>
          <a:p>
            <a:pPr marL="0" indent="0">
              <a:buFontTx/>
              <a:buNone/>
            </a:pPr>
            <a:endParaRPr lang="hu-HU" altLang="hu-HU" dirty="0"/>
          </a:p>
          <a:p>
            <a:pPr marL="0" indent="0">
              <a:buFontTx/>
              <a:buNone/>
            </a:pPr>
            <a:r>
              <a:rPr lang="hu-HU" altLang="hu-HU" dirty="0"/>
              <a:t>Szakok felvételi tárgyak</a:t>
            </a:r>
          </a:p>
        </p:txBody>
      </p:sp>
    </p:spTree>
  </p:cSld>
  <p:clrMapOvr>
    <a:masterClrMapping/>
  </p:clrMapOvr>
  <p:transition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F5B22292-FF4B-4DC1-B6FD-BD874CADCA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2590800"/>
            <a:ext cx="7772400" cy="1143000"/>
          </a:xfrm>
        </p:spPr>
        <p:txBody>
          <a:bodyPr/>
          <a:lstStyle/>
          <a:p>
            <a:pPr eaLnBrk="1" hangingPunct="1"/>
            <a:r>
              <a:rPr lang="hu-HU" altLang="hu-HU"/>
              <a:t>Köszönöm a figyelmet !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zövegdoboz 2">
            <a:extLst>
              <a:ext uri="{FF2B5EF4-FFF2-40B4-BE49-F238E27FC236}">
                <a16:creationId xmlns:a16="http://schemas.microsoft.com/office/drawing/2014/main" id="{641F94A9-72BE-478E-BE89-F422772B09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1773238"/>
            <a:ext cx="72009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>
                <a:latin typeface="Comic Sans MS" panose="030F0702030302020204" pitchFamily="66" charset="0"/>
              </a:rPr>
              <a:t>TOVÁBBTANULÁSHOZ SZÜKSÉGES PONTOK  MAXIMUM 500 PONT </a:t>
            </a:r>
          </a:p>
        </p:txBody>
      </p:sp>
      <p:cxnSp>
        <p:nvCxnSpPr>
          <p:cNvPr id="5123" name="Egyenes összekötő nyíllal 4">
            <a:extLst>
              <a:ext uri="{FF2B5EF4-FFF2-40B4-BE49-F238E27FC236}">
                <a16:creationId xmlns:a16="http://schemas.microsoft.com/office/drawing/2014/main" id="{9159F881-BC33-4AF5-9F98-EDD343DE375E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476375" y="2708275"/>
            <a:ext cx="1655763" cy="7921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4" name="Egyenes összekötő nyíllal 10">
            <a:extLst>
              <a:ext uri="{FF2B5EF4-FFF2-40B4-BE49-F238E27FC236}">
                <a16:creationId xmlns:a16="http://schemas.microsoft.com/office/drawing/2014/main" id="{4BF844FC-4FAE-4BD5-BAE6-F012565EB77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00563" y="2708275"/>
            <a:ext cx="0" cy="23764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5" name="Egyenes összekötő nyíllal 12">
            <a:extLst>
              <a:ext uri="{FF2B5EF4-FFF2-40B4-BE49-F238E27FC236}">
                <a16:creationId xmlns:a16="http://schemas.microsoft.com/office/drawing/2014/main" id="{DB96E940-9552-45AD-896B-CDCF216F51A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435600" y="2708275"/>
            <a:ext cx="1439863" cy="9366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6" name="Szövegdoboz 13">
            <a:extLst>
              <a:ext uri="{FF2B5EF4-FFF2-40B4-BE49-F238E27FC236}">
                <a16:creationId xmlns:a16="http://schemas.microsoft.com/office/drawing/2014/main" id="{4712E250-248B-4A74-8EBF-6E59BDE16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716338"/>
            <a:ext cx="33115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400">
                <a:latin typeface="Comic Sans MS" panose="030F0702030302020204" pitchFamily="66" charset="0"/>
              </a:rPr>
              <a:t>Tanulmányi pontok</a:t>
            </a:r>
            <a:br>
              <a:rPr lang="hu-HU" altLang="hu-HU" sz="2400">
                <a:latin typeface="Comic Sans MS" panose="030F0702030302020204" pitchFamily="66" charset="0"/>
              </a:rPr>
            </a:br>
            <a:r>
              <a:rPr lang="hu-HU" altLang="hu-HU" sz="2400">
                <a:latin typeface="Comic Sans MS" panose="030F0702030302020204" pitchFamily="66" charset="0"/>
              </a:rPr>
              <a:t>maximum 200 pont</a:t>
            </a:r>
          </a:p>
        </p:txBody>
      </p:sp>
      <p:sp>
        <p:nvSpPr>
          <p:cNvPr id="5127" name="Szövegdoboz 14">
            <a:extLst>
              <a:ext uri="{FF2B5EF4-FFF2-40B4-BE49-F238E27FC236}">
                <a16:creationId xmlns:a16="http://schemas.microsoft.com/office/drawing/2014/main" id="{90531E64-F927-49B3-8502-4410A78687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2450" y="5229225"/>
            <a:ext cx="28146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>
                <a:latin typeface="Comic Sans MS" panose="030F0702030302020204" pitchFamily="66" charset="0"/>
              </a:rPr>
              <a:t>Többletpontok </a:t>
            </a:r>
            <a:br>
              <a:rPr lang="hu-HU" altLang="hu-HU" sz="2400">
                <a:latin typeface="Comic Sans MS" panose="030F0702030302020204" pitchFamily="66" charset="0"/>
              </a:rPr>
            </a:br>
            <a:r>
              <a:rPr lang="hu-HU" altLang="hu-HU" sz="2400">
                <a:latin typeface="Comic Sans MS" panose="030F0702030302020204" pitchFamily="66" charset="0"/>
              </a:rPr>
              <a:t>maximum 100 pont</a:t>
            </a:r>
          </a:p>
        </p:txBody>
      </p:sp>
      <p:sp>
        <p:nvSpPr>
          <p:cNvPr id="5128" name="Szövegdoboz 15">
            <a:extLst>
              <a:ext uri="{FF2B5EF4-FFF2-40B4-BE49-F238E27FC236}">
                <a16:creationId xmlns:a16="http://schemas.microsoft.com/office/drawing/2014/main" id="{13BCB8E5-C0F9-4CC5-A1BF-89907B898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6413" y="3716338"/>
            <a:ext cx="286543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>
                <a:latin typeface="Comic Sans MS" panose="030F0702030302020204" pitchFamily="66" charset="0"/>
              </a:rPr>
              <a:t>Érettségi pontok</a:t>
            </a:r>
            <a:br>
              <a:rPr lang="hu-HU" altLang="hu-HU" sz="2400">
                <a:latin typeface="Comic Sans MS" panose="030F0702030302020204" pitchFamily="66" charset="0"/>
              </a:rPr>
            </a:br>
            <a:r>
              <a:rPr lang="hu-HU" altLang="hu-HU" sz="2400">
                <a:latin typeface="Comic Sans MS" panose="030F0702030302020204" pitchFamily="66" charset="0"/>
              </a:rPr>
              <a:t>maximum 200 pont</a:t>
            </a:r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9BD8B3B-4B90-4517-A644-31A885BBE5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/>
              <a:t>TANULMÁNYI PONTOK</a:t>
            </a:r>
          </a:p>
        </p:txBody>
      </p:sp>
      <p:graphicFrame>
        <p:nvGraphicFramePr>
          <p:cNvPr id="11307" name="Group 43">
            <a:extLst>
              <a:ext uri="{FF2B5EF4-FFF2-40B4-BE49-F238E27FC236}">
                <a16:creationId xmlns:a16="http://schemas.microsoft.com/office/drawing/2014/main" id="{8F167443-672A-488D-9552-4CE5F5975053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468313" y="1412875"/>
          <a:ext cx="7772400" cy="5329238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859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hu-HU" altLang="hu-H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Magyar nyelv és </a:t>
                      </a:r>
                      <a:br>
                        <a:rPr kumimoji="0" lang="hu-HU" altLang="hu-H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hu-HU" altLang="hu-H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irodalom átlaga (10)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hu-HU" altLang="hu-H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Történelem (10)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hu-HU" altLang="hu-H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Matematika (10)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hu-HU" altLang="hu-H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Idegen nyelv (10)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választott természettudományos tantárgy (10)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11. és 12. </a:t>
                      </a:r>
                      <a:r>
                        <a:rPr kumimoji="0" lang="hu-HU" altLang="hu-HU" sz="2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év végi  </a:t>
                      </a:r>
                      <a:r>
                        <a:rPr kumimoji="0" lang="hu-HU" altLang="hu-H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jegyének összege x 2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hu-HU" altLang="hu-H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Magyar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hu-HU" altLang="hu-H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Történelem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hu-HU" altLang="hu-H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Matematika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hu-HU" altLang="hu-H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Idegen nyelv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hu-HU" altLang="hu-H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egy választott tantárgy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érettségin elért   százalékos eredményének átlaga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2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Maximum 100 pont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Maximum 100 pont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CF574DB-78BC-4E43-97BF-52744ECE52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/>
              <a:t>ÉRETTSÉGI PONTOK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E7E9745-BB9E-41C4-8E3B-C1FD2D4F18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981200"/>
            <a:ext cx="8424863" cy="4114800"/>
          </a:xfrm>
        </p:spPr>
        <p:txBody>
          <a:bodyPr/>
          <a:lstStyle/>
          <a:p>
            <a:pPr eaLnBrk="1" hangingPunct="1"/>
            <a:r>
              <a:rPr lang="hu-HU" altLang="hu-HU"/>
              <a:t>MINDEN SZAKON 2 </a:t>
            </a:r>
            <a:r>
              <a:rPr lang="hu-HU" altLang="hu-HU" u="sng"/>
              <a:t>ELŐÍRT</a:t>
            </a:r>
            <a:r>
              <a:rPr lang="hu-HU" altLang="hu-HU"/>
              <a:t> ÉRETTSÉGI VIZSGATÁRGY SZÁZALÉKOS EREDMÉNYE ADJA </a:t>
            </a:r>
            <a:br>
              <a:rPr lang="hu-HU" altLang="hu-HU"/>
            </a:br>
            <a:r>
              <a:rPr lang="hu-HU" altLang="hu-HU"/>
              <a:t>(A VIZSGA SZINTJÉTŐL FÜGGETLENÜL)</a:t>
            </a:r>
          </a:p>
          <a:p>
            <a:pPr eaLnBrk="1" hangingPunct="1"/>
            <a:r>
              <a:rPr lang="hu-HU" altLang="hu-HU">
                <a:hlinkClick r:id="rId2"/>
              </a:rPr>
              <a:t>www.felvi.hu</a:t>
            </a:r>
            <a:endParaRPr lang="hu-HU" altLang="hu-HU"/>
          </a:p>
          <a:p>
            <a:pPr eaLnBrk="1" hangingPunct="1"/>
            <a:r>
              <a:rPr lang="hu-HU" altLang="hu-HU"/>
              <a:t>MAXIMUM 200 PONT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4EC7E5F-29D1-49E8-8554-91237E5046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989888" cy="1143000"/>
          </a:xfrm>
        </p:spPr>
        <p:txBody>
          <a:bodyPr/>
          <a:lstStyle/>
          <a:p>
            <a:pPr eaLnBrk="1" hangingPunct="1"/>
            <a:r>
              <a:rPr lang="hu-HU" altLang="hu-HU"/>
              <a:t>TÖBBLETPONTOK  </a:t>
            </a:r>
            <a:r>
              <a:rPr lang="hu-HU" altLang="hu-HU" sz="3600"/>
              <a:t>max. 100 pont</a:t>
            </a:r>
          </a:p>
        </p:txBody>
      </p:sp>
      <p:graphicFrame>
        <p:nvGraphicFramePr>
          <p:cNvPr id="17465" name="Group 57">
            <a:extLst>
              <a:ext uri="{FF2B5EF4-FFF2-40B4-BE49-F238E27FC236}">
                <a16:creationId xmlns:a16="http://schemas.microsoft.com/office/drawing/2014/main" id="{2F69F338-BE41-49D0-9B05-A8637F926525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937472218"/>
              </p:ext>
            </p:extLst>
          </p:nvPr>
        </p:nvGraphicFramePr>
        <p:xfrm>
          <a:off x="827584" y="1752600"/>
          <a:ext cx="7848104" cy="4939262"/>
        </p:xfrm>
        <a:graphic>
          <a:graphicData uri="http://schemas.openxmlformats.org/drawingml/2006/table">
            <a:tbl>
              <a:tblPr/>
              <a:tblGrid>
                <a:gridCol w="3961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23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Emelt szintű min.45%-os érettségi vizsga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 pont (az előírt tantárgyakból </a:t>
                      </a:r>
                      <a:r>
                        <a:rPr kumimoji="0" lang="hu-HU" altLang="hu-HU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max</a:t>
                      </a:r>
                      <a:r>
                        <a:rPr kumimoji="0" lang="hu-HU" altLang="hu-H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2 db)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04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Idegen nyelvből elért nyelvvizsga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B2 komplex 28 pont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C1 komplex 40 pont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63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Tanulmányi versenyek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OKTV 1-30. 100, 50, 25 pont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Sporteredmények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Olimpiai sportág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74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Előnyben részesítés (</a:t>
                      </a:r>
                      <a:r>
                        <a:rPr kumimoji="0" lang="hu-HU" altLang="hu-HU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max</a:t>
                      </a:r>
                      <a:r>
                        <a:rPr kumimoji="0" lang="hu-HU" altLang="hu-H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40 pont)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hu-HU" altLang="hu-H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hátrányos helyzetű (40)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hu-HU" altLang="hu-H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fogyatékossággal élő (40)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675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Önkéntes katonai szolgálat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hu-HU" altLang="hu-H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alapkiképzés (6 hónap)  16 pont</a:t>
                      </a:r>
                      <a:br>
                        <a:rPr kumimoji="0" lang="hu-HU" altLang="hu-H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hu-HU" altLang="hu-H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szakkiképzés (6 hónap)  32 pont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hu-HU" altLang="hu-H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+6 hónap                      +32 pont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5440584"/>
                  </a:ext>
                </a:extLst>
              </a:tr>
            </a:tbl>
          </a:graphicData>
        </a:graphic>
      </p:graphicFrame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7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ím 1">
            <a:extLst>
              <a:ext uri="{FF2B5EF4-FFF2-40B4-BE49-F238E27FC236}">
                <a16:creationId xmlns:a16="http://schemas.microsoft.com/office/drawing/2014/main" id="{C8CB14F4-6867-457A-AF60-331AB8B31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88913"/>
            <a:ext cx="7772400" cy="1143000"/>
          </a:xfrm>
        </p:spPr>
        <p:txBody>
          <a:bodyPr/>
          <a:lstStyle/>
          <a:p>
            <a:r>
              <a:rPr lang="hu-HU" altLang="hu-HU"/>
              <a:t>Emelt szintű vizsga 1.</a:t>
            </a:r>
          </a:p>
        </p:txBody>
      </p:sp>
      <p:sp>
        <p:nvSpPr>
          <p:cNvPr id="9219" name="Tartalom helye 2">
            <a:extLst>
              <a:ext uri="{FF2B5EF4-FFF2-40B4-BE49-F238E27FC236}">
                <a16:creationId xmlns:a16="http://schemas.microsoft.com/office/drawing/2014/main" id="{08ABDF57-B80D-428E-81DA-207F84357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49375"/>
            <a:ext cx="7772400" cy="4887913"/>
          </a:xfrm>
        </p:spPr>
        <p:txBody>
          <a:bodyPr/>
          <a:lstStyle/>
          <a:p>
            <a:r>
              <a:rPr lang="hu-HU" altLang="hu-HU"/>
              <a:t>Bármely felsorolt vagy fel nem sorolt érettségi vizsgatárgy</a:t>
            </a:r>
            <a:br>
              <a:rPr lang="hu-HU" altLang="hu-HU"/>
            </a:br>
            <a:r>
              <a:rPr lang="hu-HU" altLang="hu-HU"/>
              <a:t>pl: </a:t>
            </a:r>
            <a:br>
              <a:rPr lang="hu-HU" altLang="hu-HU"/>
            </a:br>
            <a:r>
              <a:rPr lang="hu-HU" altLang="hu-HU"/>
              <a:t>- Agrár </a:t>
            </a:r>
            <a:br>
              <a:rPr lang="hu-HU" altLang="hu-HU"/>
            </a:br>
            <a:r>
              <a:rPr lang="hu-HU" altLang="hu-HU"/>
              <a:t>- Gazdaságtudományok</a:t>
            </a:r>
            <a:br>
              <a:rPr lang="hu-HU" altLang="hu-HU"/>
            </a:br>
            <a:r>
              <a:rPr lang="hu-HU" altLang="hu-HU"/>
              <a:t>- Informatika </a:t>
            </a:r>
            <a:br>
              <a:rPr lang="hu-HU" altLang="hu-HU"/>
            </a:br>
            <a:r>
              <a:rPr lang="hu-HU" altLang="hu-HU"/>
              <a:t>- Jogi alapképzések</a:t>
            </a:r>
            <a:br>
              <a:rPr lang="hu-HU" altLang="hu-HU"/>
            </a:br>
            <a:r>
              <a:rPr lang="hu-HU" altLang="hu-HU"/>
              <a:t>- Egészségtudományi alapképzések</a:t>
            </a:r>
            <a:br>
              <a:rPr lang="hu-HU" altLang="hu-HU"/>
            </a:br>
            <a:r>
              <a:rPr lang="hu-HU" altLang="hu-HU"/>
              <a:t>- Sporttudomány</a:t>
            </a:r>
            <a:br>
              <a:rPr lang="hu-HU" altLang="hu-HU"/>
            </a:br>
            <a:endParaRPr lang="hu-HU" altLang="hu-HU"/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>
            <a:extLst>
              <a:ext uri="{FF2B5EF4-FFF2-40B4-BE49-F238E27FC236}">
                <a16:creationId xmlns:a16="http://schemas.microsoft.com/office/drawing/2014/main" id="{E6F9E246-5696-487B-A996-EC891CDF7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157788"/>
            <a:ext cx="7772400" cy="1295400"/>
          </a:xfrm>
        </p:spPr>
        <p:txBody>
          <a:bodyPr/>
          <a:lstStyle/>
          <a:p>
            <a:pPr algn="l"/>
            <a:r>
              <a:rPr lang="hu-HU" altLang="hu-HU" sz="2000">
                <a:solidFill>
                  <a:schemeClr val="tx1"/>
                </a:solidFill>
              </a:rPr>
              <a:t>Nincs semmilyen megjegyzés a tantárgyak megnevezése után. </a:t>
            </a:r>
            <a:br>
              <a:rPr lang="hu-HU" altLang="hu-HU" sz="2000">
                <a:solidFill>
                  <a:schemeClr val="tx1"/>
                </a:solidFill>
              </a:rPr>
            </a:br>
            <a:r>
              <a:rPr lang="hu-HU" altLang="hu-HU" sz="2000">
                <a:solidFill>
                  <a:schemeClr val="tx1"/>
                </a:solidFill>
              </a:rPr>
              <a:t>Ebben az esetben bármiből lehet emelt szintű vizsga, de többletpont csak a felsoroltak esetén jár.</a:t>
            </a:r>
          </a:p>
        </p:txBody>
      </p:sp>
      <p:pic>
        <p:nvPicPr>
          <p:cNvPr id="10243" name="Tartalom helye 2">
            <a:extLst>
              <a:ext uri="{FF2B5EF4-FFF2-40B4-BE49-F238E27FC236}">
                <a16:creationId xmlns:a16="http://schemas.microsoft.com/office/drawing/2014/main" id="{2C224872-6A50-40A3-B72E-D5EDF93996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350" y="188913"/>
            <a:ext cx="8877300" cy="3133725"/>
          </a:xfrm>
        </p:spPr>
      </p:pic>
      <p:pic>
        <p:nvPicPr>
          <p:cNvPr id="10244" name="Kép 3">
            <a:extLst>
              <a:ext uri="{FF2B5EF4-FFF2-40B4-BE49-F238E27FC236}">
                <a16:creationId xmlns:a16="http://schemas.microsoft.com/office/drawing/2014/main" id="{AAD13199-C775-4E8B-813D-27893F86A8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3429000"/>
            <a:ext cx="8866187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ím 1">
            <a:extLst>
              <a:ext uri="{FF2B5EF4-FFF2-40B4-BE49-F238E27FC236}">
                <a16:creationId xmlns:a16="http://schemas.microsoft.com/office/drawing/2014/main" id="{046DF59D-A473-4EC7-8575-6471AC996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15888"/>
            <a:ext cx="7772400" cy="1143000"/>
          </a:xfrm>
        </p:spPr>
        <p:txBody>
          <a:bodyPr/>
          <a:lstStyle/>
          <a:p>
            <a:r>
              <a:rPr lang="hu-HU" altLang="hu-HU"/>
              <a:t>Emelt szintű vizsga 2.</a:t>
            </a:r>
          </a:p>
        </p:txBody>
      </p:sp>
      <p:sp>
        <p:nvSpPr>
          <p:cNvPr id="11267" name="Tartalom helye 2">
            <a:extLst>
              <a:ext uri="{FF2B5EF4-FFF2-40B4-BE49-F238E27FC236}">
                <a16:creationId xmlns:a16="http://schemas.microsoft.com/office/drawing/2014/main" id="{9BD400C3-99EC-4384-8B95-EC60C9238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688" y="1557338"/>
            <a:ext cx="7772400" cy="4751387"/>
          </a:xfrm>
        </p:spPr>
        <p:txBody>
          <a:bodyPr/>
          <a:lstStyle/>
          <a:p>
            <a:r>
              <a:rPr lang="hu-HU" altLang="hu-HU"/>
              <a:t>A felsoroltak közül egyet emelt szinten </a:t>
            </a:r>
            <a:br>
              <a:rPr lang="hu-HU" altLang="hu-HU"/>
            </a:br>
            <a:r>
              <a:rPr lang="hu-HU" altLang="hu-HU"/>
              <a:t>pl:</a:t>
            </a:r>
            <a:br>
              <a:rPr lang="hu-HU" altLang="hu-HU"/>
            </a:br>
            <a:r>
              <a:rPr lang="hu-HU" altLang="hu-HU"/>
              <a:t>- műszaki, természettudományi</a:t>
            </a:r>
            <a:br>
              <a:rPr lang="hu-HU" altLang="hu-HU"/>
            </a:br>
            <a:r>
              <a:rPr lang="hu-HU" altLang="hu-HU"/>
              <a:t>- társadalomtudományi,  jogász, közgazdasági, államtudományi</a:t>
            </a:r>
            <a:br>
              <a:rPr lang="hu-HU" altLang="hu-HU"/>
            </a:br>
            <a:r>
              <a:rPr lang="hu-HU" altLang="hu-HU"/>
              <a:t>- osztatlan tanárszakon, </a:t>
            </a:r>
            <a:br>
              <a:rPr lang="hu-HU" altLang="hu-HU"/>
            </a:br>
            <a:r>
              <a:rPr lang="hu-HU" altLang="hu-HU"/>
              <a:t>ha bölcsészettudományi szak az egyik akkor abból kell</a:t>
            </a:r>
            <a:br>
              <a:rPr lang="hu-HU" altLang="hu-HU"/>
            </a:br>
            <a:endParaRPr lang="hu-HU" altLang="hu-HU"/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ím 1">
            <a:extLst>
              <a:ext uri="{FF2B5EF4-FFF2-40B4-BE49-F238E27FC236}">
                <a16:creationId xmlns:a16="http://schemas.microsoft.com/office/drawing/2014/main" id="{59177C98-F8C1-41E2-AD42-EB59DB79F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933825"/>
            <a:ext cx="7772400" cy="2016125"/>
          </a:xfrm>
        </p:spPr>
        <p:txBody>
          <a:bodyPr/>
          <a:lstStyle/>
          <a:p>
            <a:pPr algn="l"/>
            <a:r>
              <a:rPr lang="hu-HU" altLang="hu-HU" sz="2000">
                <a:solidFill>
                  <a:schemeClr val="tx1"/>
                </a:solidFill>
              </a:rPr>
              <a:t>Ebben az esetben a felsorolt tantárgyak közül kell legalább az egyiknek emelt szintűnek lenni (többletpont jár 45% fölött)</a:t>
            </a:r>
            <a:br>
              <a:rPr lang="hu-HU" altLang="hu-HU" sz="2000">
                <a:solidFill>
                  <a:schemeClr val="tx1"/>
                </a:solidFill>
              </a:rPr>
            </a:br>
            <a:br>
              <a:rPr lang="hu-HU" altLang="hu-HU" sz="2000">
                <a:solidFill>
                  <a:schemeClr val="tx1"/>
                </a:solidFill>
              </a:rPr>
            </a:br>
            <a:r>
              <a:rPr lang="hu-HU" altLang="hu-HU" sz="2000">
                <a:solidFill>
                  <a:schemeClr val="tx1"/>
                </a:solidFill>
              </a:rPr>
              <a:t>Az és előtti tárgyból kötelező érettségizni, az utána következők közül kell még eggyet választani.</a:t>
            </a:r>
          </a:p>
        </p:txBody>
      </p:sp>
      <p:pic>
        <p:nvPicPr>
          <p:cNvPr id="12291" name="Tartalom helye 4">
            <a:extLst>
              <a:ext uri="{FF2B5EF4-FFF2-40B4-BE49-F238E27FC236}">
                <a16:creationId xmlns:a16="http://schemas.microsoft.com/office/drawing/2014/main" id="{78BE946E-D8BC-4F33-9EC9-0155478078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7038" y="333375"/>
            <a:ext cx="8289925" cy="2784475"/>
          </a:xfrm>
        </p:spPr>
      </p:pic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Szalagok">
  <a:themeElements>
    <a:clrScheme name="Szalagok 5">
      <a:dk1>
        <a:srgbClr val="002F2E"/>
      </a:dk1>
      <a:lt1>
        <a:srgbClr val="FFFFFF"/>
      </a:lt1>
      <a:dk2>
        <a:srgbClr val="008080"/>
      </a:dk2>
      <a:lt2>
        <a:srgbClr val="66FFCC"/>
      </a:lt2>
      <a:accent1>
        <a:srgbClr val="0099CC"/>
      </a:accent1>
      <a:accent2>
        <a:srgbClr val="005250"/>
      </a:accent2>
      <a:accent3>
        <a:srgbClr val="AAC0C0"/>
      </a:accent3>
      <a:accent4>
        <a:srgbClr val="DADADA"/>
      </a:accent4>
      <a:accent5>
        <a:srgbClr val="AACAE2"/>
      </a:accent5>
      <a:accent6>
        <a:srgbClr val="004948"/>
      </a:accent6>
      <a:hlink>
        <a:srgbClr val="00CC99"/>
      </a:hlink>
      <a:folHlink>
        <a:srgbClr val="009999"/>
      </a:folHlink>
    </a:clrScheme>
    <a:fontScheme name="Szalag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zalagok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alagok 2">
        <a:dk1>
          <a:srgbClr val="001600"/>
        </a:dk1>
        <a:lt1>
          <a:srgbClr val="669900"/>
        </a:lt1>
        <a:dk2>
          <a:srgbClr val="000000"/>
        </a:dk2>
        <a:lt2>
          <a:srgbClr val="006600"/>
        </a:lt2>
        <a:accent1>
          <a:srgbClr val="336600"/>
        </a:accent1>
        <a:accent2>
          <a:srgbClr val="89BA00"/>
        </a:accent2>
        <a:accent3>
          <a:srgbClr val="B8CAAA"/>
        </a:accent3>
        <a:accent4>
          <a:srgbClr val="001100"/>
        </a:accent4>
        <a:accent5>
          <a:srgbClr val="ADB8AA"/>
        </a:accent5>
        <a:accent6>
          <a:srgbClr val="7CA800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alagok 3">
        <a:dk1>
          <a:srgbClr val="000000"/>
        </a:dk1>
        <a:lt1>
          <a:srgbClr val="B2B2B2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D5D5D5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333333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alagok 4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alagok 5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alagok 6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93209553A79FF34899E4B5B92294A44E" ma:contentTypeVersion="32" ma:contentTypeDescription="Új dokumentum létrehozása." ma:contentTypeScope="" ma:versionID="b9f0fb726af2be6f80a4c880c7ea0e1e">
  <xsd:schema xmlns:xsd="http://www.w3.org/2001/XMLSchema" xmlns:xs="http://www.w3.org/2001/XMLSchema" xmlns:p="http://schemas.microsoft.com/office/2006/metadata/properties" xmlns:ns3="afccece8-122f-4587-8ff1-c6ced1f759e6" xmlns:ns4="0268e26b-0f24-4771-ac7d-7ecc333a3e45" targetNamespace="http://schemas.microsoft.com/office/2006/metadata/properties" ma:root="true" ma:fieldsID="de6b90245a5483a4435c929feaaaff9d" ns3:_="" ns4:_="">
    <xsd:import namespace="afccece8-122f-4587-8ff1-c6ced1f759e6"/>
    <xsd:import namespace="0268e26b-0f24-4771-ac7d-7ecc333a3e4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TeamsChannelId" minOccurs="0"/>
                <xsd:element ref="ns3:IsNotebookLocked" minOccurs="0"/>
                <xsd:element ref="ns3:Math_Settings" minOccurs="0"/>
                <xsd:element ref="ns3:Distribution_Groups" minOccurs="0"/>
                <xsd:element ref="ns3:LMS_Mappings" minOccurs="0"/>
                <xsd:element ref="ns3:Teams_Channel_Section_Locatio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ccece8-122f-4587-8ff1-c6ced1f759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Owner" ma:index="1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4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TeamsChannelId" ma:index="28" nillable="true" ma:displayName="Teams Channel Id" ma:internalName="TeamsChannelId">
      <xsd:simpleType>
        <xsd:restriction base="dms:Text"/>
      </xsd:simpleType>
    </xsd:element>
    <xsd:element name="IsNotebookLocked" ma:index="29" nillable="true" ma:displayName="Is Notebook Locked" ma:internalName="IsNotebookLocked">
      <xsd:simpleType>
        <xsd:restriction base="dms:Boolean"/>
      </xsd:simpleType>
    </xsd:element>
    <xsd:element name="Math_Settings" ma:index="30" nillable="true" ma:displayName="Math Settings" ma:internalName="Math_Settings">
      <xsd:simpleType>
        <xsd:restriction base="dms:Text"/>
      </xsd:simpleType>
    </xsd:element>
    <xsd:element name="Distribution_Groups" ma:index="31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2" nillable="true" ma:displayName="LMS Mappings" ma:internalName="LMS_Mappings">
      <xsd:simpleType>
        <xsd:restriction base="dms:Note">
          <xsd:maxLength value="255"/>
        </xsd:restriction>
      </xsd:simpleType>
    </xsd:element>
    <xsd:element name="Teams_Channel_Section_Location" ma:index="33" nillable="true" ma:displayName="Teams Channel Section Location" ma:internalName="Teams_Channel_Section_Location">
      <xsd:simpleType>
        <xsd:restriction base="dms:Text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3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3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68e26b-0f24-4771-ac7d-7ecc333a3e45" elementFormDefault="qualified">
    <xsd:import namespace="http://schemas.microsoft.com/office/2006/documentManagement/types"/>
    <xsd:import namespace="http://schemas.microsoft.com/office/infopath/2007/PartnerControls"/>
    <xsd:element name="SharedWithUsers" ma:index="25" nillable="true" ma:displayName="Résztvevők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Megosztva részletekkel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7" nillable="true" ma:displayName="Megosztási tipp kivonata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C95E634-CB7E-48F3-8E2A-2920DCCB38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fccece8-122f-4587-8ff1-c6ced1f759e6"/>
    <ds:schemaRef ds:uri="0268e26b-0f24-4771-ac7d-7ecc333a3e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CC29A7-B168-4FD3-8A3B-F8895335A3F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Designs\Szalagok.pot</Template>
  <TotalTime>1041</TotalTime>
  <Words>636</Words>
  <Application>Microsoft Office PowerPoint</Application>
  <PresentationFormat>Diavetítés a képernyőre (4:3 oldalarány)</PresentationFormat>
  <Paragraphs>76</Paragraphs>
  <Slides>19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2" baseType="lpstr">
      <vt:lpstr>Comic Sans MS</vt:lpstr>
      <vt:lpstr>Times New Roman</vt:lpstr>
      <vt:lpstr>Szalagok</vt:lpstr>
      <vt:lpstr>PONTSZÁMÍTÁS  </vt:lpstr>
      <vt:lpstr>PowerPoint-bemutató</vt:lpstr>
      <vt:lpstr>TANULMÁNYI PONTOK</vt:lpstr>
      <vt:lpstr>ÉRETTSÉGI PONTOK</vt:lpstr>
      <vt:lpstr>TÖBBLETPONTOK  max. 100 pont</vt:lpstr>
      <vt:lpstr>Emelt szintű vizsga 1.</vt:lpstr>
      <vt:lpstr>Nincs semmilyen megjegyzés a tantárgyak megnevezése után.  Ebben az esetben bármiből lehet emelt szintű vizsga, de többletpont csak a felsoroltak esetén jár.</vt:lpstr>
      <vt:lpstr>Emelt szintű vizsga 2.</vt:lpstr>
      <vt:lpstr>Ebben az esetben a felsorolt tantárgyak közül kell legalább az egyiknek emelt szintűnek lenni (többletpont jár 45% fölött)  Az és előtti tárgyból kötelező érettségizni, az utána következők közül kell még eggyet választani.</vt:lpstr>
      <vt:lpstr>Ebben az esetben meghatározták, hogy miből kell emelt szinten vizsgázni.  Ha a kijelölt tárgyból nincs emelt szintű eredmény a jelentkezés érvénytelen lesz, a más tárggyal nem helyettesíthető!</vt:lpstr>
      <vt:lpstr>A tanárszakokon előfordul mindkét eset: - válaszható emelt szintű tantárgy - megadott emelt szintű tantárgy  Minden esetben szükséges alkalmassági vizsga, akár több féle is! </vt:lpstr>
      <vt:lpstr>Emelt szintű vizsga 3.</vt:lpstr>
      <vt:lpstr>No komment!</vt:lpstr>
      <vt:lpstr>Alkalmassági vizsga         Az alkalmassági vizsga követelményeiről az egyetemek honlapján lehet tájékozódni. </vt:lpstr>
      <vt:lpstr>Nyelvvizsga</vt:lpstr>
      <vt:lpstr>A jelentkező pontszámának kiszámítási módjai</vt:lpstr>
      <vt:lpstr>PowerPoint-bemutató</vt:lpstr>
      <vt:lpstr>Információk</vt:lpstr>
      <vt:lpstr>Köszönöm a figyelmet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TOVÁBBTANULÁS 2008.</dc:title>
  <dc:creator>x</dc:creator>
  <cp:lastModifiedBy>Zsolt Makranczi</cp:lastModifiedBy>
  <cp:revision>88</cp:revision>
  <dcterms:created xsi:type="dcterms:W3CDTF">2007-03-18T07:49:06Z</dcterms:created>
  <dcterms:modified xsi:type="dcterms:W3CDTF">2022-01-11T03:02:38Z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0x01010093209553A79FF34899E4B5B92294A44E</vt:lpwstr>
  </property>
  <property fmtid="{D5CDD505-2E9C-101B-9397-08002B2CF9AE}" pid="3" name="Student_Groups">
    <vt:lpwstr/>
  </property>
  <property fmtid="{D5CDD505-2E9C-101B-9397-08002B2CF9AE}" pid="4" name="Distribution_Groups">
    <vt:lpwstr/>
  </property>
  <property fmtid="{D5CDD505-2E9C-101B-9397-08002B2CF9AE}" pid="5" name="Self_Registration_Enabled">
    <vt:lpwstr/>
  </property>
  <property fmtid="{D5CDD505-2E9C-101B-9397-08002B2CF9AE}" pid="6" name="AppVersion">
    <vt:lpwstr/>
  </property>
  <property fmtid="{D5CDD505-2E9C-101B-9397-08002B2CF9AE}" pid="7" name="Invited_Teachers">
    <vt:lpwstr/>
  </property>
  <property fmtid="{D5CDD505-2E9C-101B-9397-08002B2CF9AE}" pid="8" name="CultureName">
    <vt:lpwstr/>
  </property>
  <property fmtid="{D5CDD505-2E9C-101B-9397-08002B2CF9AE}" pid="9" name="Templates">
    <vt:lpwstr/>
  </property>
  <property fmtid="{D5CDD505-2E9C-101B-9397-08002B2CF9AE}" pid="10" name="Has_Teacher_Only_SectionGroup">
    <vt:lpwstr/>
  </property>
  <property fmtid="{D5CDD505-2E9C-101B-9397-08002B2CF9AE}" pid="11" name="Invited_Students">
    <vt:lpwstr/>
  </property>
  <property fmtid="{D5CDD505-2E9C-101B-9397-08002B2CF9AE}" pid="12" name="LMS_Mappings">
    <vt:lpwstr/>
  </property>
  <property fmtid="{D5CDD505-2E9C-101B-9397-08002B2CF9AE}" pid="13" name="FolderType">
    <vt:lpwstr/>
  </property>
  <property fmtid="{D5CDD505-2E9C-101B-9397-08002B2CF9AE}" pid="14" name="Teachers">
    <vt:lpwstr/>
  </property>
  <property fmtid="{D5CDD505-2E9C-101B-9397-08002B2CF9AE}" pid="15" name="Is_Collaboration_Space_Locked">
    <vt:lpwstr/>
  </property>
  <property fmtid="{D5CDD505-2E9C-101B-9397-08002B2CF9AE}" pid="16" name="Teams_Channel_Section_Location">
    <vt:lpwstr/>
  </property>
  <property fmtid="{D5CDD505-2E9C-101B-9397-08002B2CF9AE}" pid="17" name="TeamsChannelId">
    <vt:lpwstr/>
  </property>
  <property fmtid="{D5CDD505-2E9C-101B-9397-08002B2CF9AE}" pid="18" name="IsNotebookLocked">
    <vt:lpwstr/>
  </property>
  <property fmtid="{D5CDD505-2E9C-101B-9397-08002B2CF9AE}" pid="19" name="Owner">
    <vt:lpwstr/>
  </property>
  <property fmtid="{D5CDD505-2E9C-101B-9397-08002B2CF9AE}" pid="20" name="Students">
    <vt:lpwstr/>
  </property>
  <property fmtid="{D5CDD505-2E9C-101B-9397-08002B2CF9AE}" pid="21" name="Math_Settings">
    <vt:lpwstr/>
  </property>
  <property fmtid="{D5CDD505-2E9C-101B-9397-08002B2CF9AE}" pid="22" name="NotebookType">
    <vt:lpwstr/>
  </property>
  <property fmtid="{D5CDD505-2E9C-101B-9397-08002B2CF9AE}" pid="23" name="DefaultSectionNames">
    <vt:lpwstr/>
  </property>
</Properties>
</file>